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275" r:id="rId2"/>
    <p:sldId id="257" r:id="rId3"/>
    <p:sldId id="276" r:id="rId4"/>
    <p:sldId id="259" r:id="rId5"/>
    <p:sldId id="260" r:id="rId6"/>
    <p:sldId id="261" r:id="rId7"/>
    <p:sldId id="284" r:id="rId8"/>
    <p:sldId id="263" r:id="rId9"/>
    <p:sldId id="278" r:id="rId10"/>
    <p:sldId id="264" r:id="rId11"/>
    <p:sldId id="265" r:id="rId12"/>
    <p:sldId id="279" r:id="rId13"/>
    <p:sldId id="280" r:id="rId14"/>
    <p:sldId id="282" r:id="rId15"/>
    <p:sldId id="281" r:id="rId16"/>
    <p:sldId id="266" r:id="rId17"/>
    <p:sldId id="283" r:id="rId18"/>
    <p:sldId id="267" r:id="rId19"/>
    <p:sldId id="288" r:id="rId20"/>
    <p:sldId id="269" r:id="rId21"/>
    <p:sldId id="271" r:id="rId22"/>
    <p:sldId id="286" r:id="rId23"/>
    <p:sldId id="285" r:id="rId24"/>
    <p:sldId id="270" r:id="rId25"/>
    <p:sldId id="287" r:id="rId26"/>
    <p:sldId id="272" r:id="rId27"/>
    <p:sldId id="273" r:id="rId28"/>
    <p:sldId id="277" r:id="rId2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CFE"/>
    <a:srgbClr val="FFFF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08"/>
    <p:restoredTop sz="94694"/>
  </p:normalViewPr>
  <p:slideViewPr>
    <p:cSldViewPr snapToGrid="0">
      <p:cViewPr varScale="1">
        <p:scale>
          <a:sx n="121" d="100"/>
          <a:sy n="121" d="100"/>
        </p:scale>
        <p:origin x="93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0.jpeg>
</file>

<file path=ppt/media/image21.jpeg>
</file>

<file path=ppt/media/image22.jpeg>
</file>

<file path=ppt/media/image23.jpeg>
</file>

<file path=ppt/media/image2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0169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1171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1700" b="0" i="0" u="none" strike="noStrike" cap="none" spc="0" baseline="0">
                <a:solidFill>
                  <a:srgbClr val="000000"/>
                </a:solidFill>
                <a:uFillTx/>
                <a:latin typeface="Helvetica Neue"/>
                <a:ea typeface="Helvetica Neue"/>
                <a:cs typeface="Helvetica Neue"/>
                <a:sym typeface="Calibri"/>
              </a:defRPr>
            </a:lvl1pPr>
          </a:lstStyle>
          <a:p>
            <a:r>
              <a:rPr dirty="0"/>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rPr dirty="0"/>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9"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4.emf"/></Relationships>
</file>

<file path=ppt/slides/_rels/slide2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2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21.jpeg"/><Relationship Id="rId4" Type="http://schemas.openxmlformats.org/officeDocument/2006/relationships/image" Target="../media/image20.jpeg"/></Relationships>
</file>

<file path=ppt/slides/_rels/slide2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23.jpeg"/><Relationship Id="rId4" Type="http://schemas.openxmlformats.org/officeDocument/2006/relationships/image" Target="../media/image22.jpeg"/></Relationships>
</file>

<file path=ppt/slides/_rels/slide2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5.emf"/><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D3AACC9-6128-D644-BB32-5E823AB3C0A4}"/>
              </a:ext>
            </a:extLst>
          </p:cNvPr>
          <p:cNvPicPr>
            <a:picLocks noChangeAspect="1"/>
          </p:cNvPicPr>
          <p:nvPr/>
        </p:nvPicPr>
        <p:blipFill>
          <a:blip r:embed="rId2"/>
          <a:stretch>
            <a:fillRect/>
          </a:stretch>
        </p:blipFill>
        <p:spPr>
          <a:xfrm>
            <a:off x="4357445" y="1982512"/>
            <a:ext cx="3092980" cy="1037280"/>
          </a:xfrm>
          <a:prstGeom prst="rect">
            <a:avLst/>
          </a:prstGeom>
        </p:spPr>
      </p:pic>
      <p:sp>
        <p:nvSpPr>
          <p:cNvPr id="9" name="Rectangle 8">
            <a:extLst>
              <a:ext uri="{FF2B5EF4-FFF2-40B4-BE49-F238E27FC236}">
                <a16:creationId xmlns:a16="http://schemas.microsoft.com/office/drawing/2014/main" id="{E850BB8E-98B9-0443-9518-BB0B496E8AF5}"/>
              </a:ext>
            </a:extLst>
          </p:cNvPr>
          <p:cNvSpPr/>
          <p:nvPr/>
        </p:nvSpPr>
        <p:spPr>
          <a:xfrm>
            <a:off x="0" y="-38100"/>
            <a:ext cx="12192000" cy="5838825"/>
          </a:xfrm>
          <a:prstGeom prst="rect">
            <a:avLst/>
          </a:prstGeom>
          <a:gradFill flip="none" rotWithShape="1">
            <a:gsLst>
              <a:gs pos="0">
                <a:srgbClr val="00A44E"/>
              </a:gs>
              <a:gs pos="100000">
                <a:srgbClr val="004A24"/>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9F5A9FDE-E9C9-EC40-9ACD-E0B75041F0CA}"/>
              </a:ext>
            </a:extLst>
          </p:cNvPr>
          <p:cNvSpPr>
            <a:spLocks noGrp="1"/>
          </p:cNvSpPr>
          <p:nvPr>
            <p:ph type="subTitle" idx="1"/>
          </p:nvPr>
        </p:nvSpPr>
        <p:spPr>
          <a:xfrm>
            <a:off x="2658155" y="2841073"/>
            <a:ext cx="6875689" cy="3212616"/>
          </a:xfrm>
        </p:spPr>
        <p:txBody>
          <a:bodyPr>
            <a:noAutofit/>
          </a:bodyPr>
          <a:lstStyle/>
          <a:p>
            <a:pPr marL="0" marR="0" lvl="0" indent="0" defTabSz="914400" rtl="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7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Nikhith</a:t>
            </a: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17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Birru</a:t>
            </a: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- 11654339</a:t>
            </a:r>
          </a:p>
          <a:p>
            <a:pPr marL="0" marR="0" lvl="0" indent="0" defTabSz="914400" rtl="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7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Eshwitha</a:t>
            </a: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17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Naini</a:t>
            </a: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- 11609231</a:t>
            </a:r>
          </a:p>
          <a:p>
            <a:pPr marL="0" marR="0" lvl="0" indent="0" defTabSz="914400" rtl="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Pavan </a:t>
            </a:r>
            <a:r>
              <a:rPr kumimoji="0" lang="en-US" sz="17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Manindra</a:t>
            </a: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17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varma</a:t>
            </a: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- 11597110</a:t>
            </a:r>
          </a:p>
          <a:p>
            <a:pPr marL="0" marR="0" lvl="0" indent="0" defTabSz="914400" rtl="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Bhanu Prasad Kommula – 11590771</a:t>
            </a:r>
          </a:p>
          <a:p>
            <a:pPr marL="0" marR="0" lvl="0" indent="0" defTabSz="914400" rtl="0" eaLnBrk="1" fontAlgn="auto" latinLnBrk="0" hangingPunct="1">
              <a:lnSpc>
                <a:spcPct val="100000"/>
              </a:lnSpc>
              <a:spcBef>
                <a:spcPts val="1600"/>
              </a:spcBef>
              <a:spcAft>
                <a:spcPts val="0"/>
              </a:spcAft>
              <a:buClrTx/>
              <a:buSzTx/>
              <a:buFont typeface="Arial" panose="020B0604020202020204" pitchFamily="34" charset="0"/>
              <a:buNone/>
              <a:tabLst/>
              <a:defRPr/>
            </a:pPr>
            <a:r>
              <a:rPr kumimoji="0" lang="en-US" sz="17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Naquibuddin</a:t>
            </a: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Shaik - 11602741</a:t>
            </a:r>
          </a:p>
          <a:p>
            <a:pPr marL="0" marR="0" lvl="0" indent="0" defTabSz="914400" rtl="0" eaLnBrk="1" fontAlgn="auto" latinLnBrk="0" hangingPunct="1">
              <a:lnSpc>
                <a:spcPct val="110000"/>
              </a:lnSpc>
              <a:spcBef>
                <a:spcPts val="1600"/>
              </a:spcBef>
              <a:spcAft>
                <a:spcPts val="0"/>
              </a:spcAft>
              <a:buClrTx/>
              <a:buSzTx/>
              <a:buFont typeface="Arial" panose="020B0604020202020204" pitchFamily="34" charset="0"/>
              <a:buNone/>
              <a:tabLst/>
              <a:defRPr/>
            </a:pP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Group No 15</a:t>
            </a:r>
            <a:endParaRPr kumimoji="0" lang="en-US" sz="17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a:p>
            <a:pPr marL="0" marR="0" lvl="0" indent="0" defTabSz="914400" rtl="0" eaLnBrk="1" fontAlgn="auto" latinLnBrk="0" hangingPunct="1">
              <a:lnSpc>
                <a:spcPct val="110000"/>
              </a:lnSpc>
              <a:spcBef>
                <a:spcPts val="0"/>
              </a:spcBef>
              <a:spcAft>
                <a:spcPts val="0"/>
              </a:spcAft>
              <a:buClrTx/>
              <a:buSzTx/>
              <a:buFont typeface="Arial" panose="020B0604020202020204" pitchFamily="34" charset="0"/>
              <a:buNone/>
              <a:tabLst/>
              <a:defRPr/>
            </a:pPr>
            <a:r>
              <a:rPr kumimoji="0" lang="en-US" sz="17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DTSC 5082</a:t>
            </a:r>
            <a:endParaRPr lang="en-US" sz="1700" dirty="0">
              <a:solidFill>
                <a:schemeClr val="bg1"/>
              </a:solidFill>
              <a:latin typeface="+mj-lt"/>
            </a:endParaRPr>
          </a:p>
        </p:txBody>
      </p:sp>
      <p:pic>
        <p:nvPicPr>
          <p:cNvPr id="2" name="Picture 1">
            <a:extLst>
              <a:ext uri="{FF2B5EF4-FFF2-40B4-BE49-F238E27FC236}">
                <a16:creationId xmlns:a16="http://schemas.microsoft.com/office/drawing/2014/main" id="{C04D1D62-CFD6-D946-AAA1-A9E54335DC98}"/>
              </a:ext>
            </a:extLst>
          </p:cNvPr>
          <p:cNvPicPr>
            <a:picLocks noChangeAspect="1"/>
          </p:cNvPicPr>
          <p:nvPr/>
        </p:nvPicPr>
        <p:blipFill>
          <a:blip r:embed="rId3"/>
          <a:stretch>
            <a:fillRect/>
          </a:stretch>
        </p:blipFill>
        <p:spPr>
          <a:xfrm>
            <a:off x="4634468" y="184372"/>
            <a:ext cx="2538933" cy="2538933"/>
          </a:xfrm>
          <a:prstGeom prst="rect">
            <a:avLst/>
          </a:prstGeom>
        </p:spPr>
      </p:pic>
      <p:sp>
        <p:nvSpPr>
          <p:cNvPr id="3" name="Slide Number Placeholder 2">
            <a:extLst>
              <a:ext uri="{FF2B5EF4-FFF2-40B4-BE49-F238E27FC236}">
                <a16:creationId xmlns:a16="http://schemas.microsoft.com/office/drawing/2014/main" id="{A7150409-2749-4E4A-AEA0-DAA2D0507C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860F34E-4A79-A240-AEA8-3E29BB228B1B}" type="slidenum">
              <a:rPr lang="en-US" smtClean="0"/>
              <a:pPr/>
              <a:t>1</a:t>
            </a:fld>
            <a:endParaRPr lang="en-US"/>
          </a:p>
        </p:txBody>
      </p:sp>
      <p:pic>
        <p:nvPicPr>
          <p:cNvPr id="7" name="Picture 6">
            <a:extLst>
              <a:ext uri="{FF2B5EF4-FFF2-40B4-BE49-F238E27FC236}">
                <a16:creationId xmlns:a16="http://schemas.microsoft.com/office/drawing/2014/main" id="{37C3DE2C-54BE-416A-B3F1-BDDB07F59EF8}"/>
              </a:ext>
            </a:extLst>
          </p:cNvPr>
          <p:cNvPicPr>
            <a:picLocks noChangeAspect="1"/>
          </p:cNvPicPr>
          <p:nvPr/>
        </p:nvPicPr>
        <p:blipFill>
          <a:blip r:embed="rId4"/>
          <a:stretch>
            <a:fillRect/>
          </a:stretch>
        </p:blipFill>
        <p:spPr>
          <a:xfrm>
            <a:off x="231962" y="6016749"/>
            <a:ext cx="1599045" cy="685305"/>
          </a:xfrm>
          <a:prstGeom prst="rect">
            <a:avLst/>
          </a:prstGeom>
        </p:spPr>
      </p:pic>
      <p:sp>
        <p:nvSpPr>
          <p:cNvPr id="11" name="Slide Number Placeholder 2">
            <a:extLst>
              <a:ext uri="{FF2B5EF4-FFF2-40B4-BE49-F238E27FC236}">
                <a16:creationId xmlns:a16="http://schemas.microsoft.com/office/drawing/2014/main" id="{0F967B53-E28A-468F-B585-C4B871332621}"/>
              </a:ext>
            </a:extLst>
          </p:cNvPr>
          <p:cNvSpPr txBox="1">
            <a:spLocks/>
          </p:cNvSpPr>
          <p:nvPr/>
        </p:nvSpPr>
        <p:spPr>
          <a:xfrm>
            <a:off x="8610600" y="6349629"/>
            <a:ext cx="2743200" cy="365125"/>
          </a:xfrm>
          <a:prstGeom prst="rect">
            <a:avLst/>
          </a:prstGeom>
        </p:spPr>
        <p:txBody>
          <a:bodyPr vert="horz" lIns="91440" tIns="45720" rIns="91440" bIns="45720" rtlCol="0" anchor="ctr"/>
          <a:lstStyle>
            <a:defPPr marL="0" marR="0" indent="0" algn="l" defTabSz="914400"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14400" rtl="0" eaLnBrk="1" fontAlgn="auto" latinLnBrk="0" hangingPunct="1">
              <a:lnSpc>
                <a:spcPct val="100000"/>
              </a:lnSpc>
              <a:spcBef>
                <a:spcPts val="0"/>
              </a:spcBef>
              <a:spcAft>
                <a:spcPts val="0"/>
              </a:spcAft>
              <a:buClrTx/>
              <a:buSzTx/>
              <a:buFontTx/>
              <a:buNone/>
              <a:tabLst/>
              <a:defRPr kumimoji="0" sz="1200" b="0" i="0" u="none" strike="noStrike" kern="1200" cap="none" spc="0" normalizeH="0" baseline="0">
                <a:ln>
                  <a:noFill/>
                </a:ln>
                <a:solidFill>
                  <a:schemeClr val="tx1">
                    <a:tint val="75000"/>
                  </a:schemeClr>
                </a:solidFill>
                <a:effectLst/>
                <a:uFillTx/>
                <a:latin typeface="+mn-lt"/>
                <a:ea typeface="+mn-ea"/>
                <a:cs typeface="+mn-cs"/>
                <a:sym typeface="Calibri"/>
              </a:defRPr>
            </a:lvl1pPr>
            <a:lvl2pPr marL="457200" marR="0" indent="4572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2pPr>
            <a:lvl3pPr marL="914400" marR="0" indent="9144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3pPr>
            <a:lvl4pPr marL="1371600" marR="0" indent="13716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4pPr>
            <a:lvl5pPr marL="1828800" marR="0" indent="18288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5pPr>
            <a:lvl6pPr marL="2286000" marR="0" indent="22860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6pPr>
            <a:lvl7pPr marL="2743200" marR="0" indent="27432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7pPr>
            <a:lvl8pPr marL="3200400" marR="0" indent="32004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8pPr>
            <a:lvl9pPr marL="3657600" marR="0" indent="36576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9pPr>
          </a:lstStyle>
          <a:p>
            <a:fld id="{F860F34E-4A79-A240-AEA8-3E29BB228B1B}" type="slidenum">
              <a:rPr lang="en-US" smtClean="0"/>
              <a:pPr/>
              <a:t>1</a:t>
            </a:fld>
            <a:endParaRPr lang="en-US"/>
          </a:p>
        </p:txBody>
      </p:sp>
      <p:pic>
        <p:nvPicPr>
          <p:cNvPr id="12" name="Picture 11">
            <a:extLst>
              <a:ext uri="{FF2B5EF4-FFF2-40B4-BE49-F238E27FC236}">
                <a16:creationId xmlns:a16="http://schemas.microsoft.com/office/drawing/2014/main" id="{E2EE361E-9CCE-488A-A9BE-6A56023E2A1D}"/>
              </a:ext>
            </a:extLst>
          </p:cNvPr>
          <p:cNvPicPr>
            <a:picLocks noChangeAspect="1"/>
          </p:cNvPicPr>
          <p:nvPr/>
        </p:nvPicPr>
        <p:blipFill>
          <a:blip r:embed="rId5"/>
          <a:stretch>
            <a:fillRect/>
          </a:stretch>
        </p:blipFill>
        <p:spPr>
          <a:xfrm>
            <a:off x="9606580" y="6329398"/>
            <a:ext cx="2358689" cy="113868"/>
          </a:xfrm>
          <a:prstGeom prst="rect">
            <a:avLst/>
          </a:prstGeom>
        </p:spPr>
      </p:pic>
    </p:spTree>
    <p:extLst>
      <p:ext uri="{BB962C8B-B14F-4D97-AF65-F5344CB8AC3E}">
        <p14:creationId xmlns:p14="http://schemas.microsoft.com/office/powerpoint/2010/main" val="3088161601"/>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Data Preprocessing"/>
          <p:cNvSpPr txBox="1">
            <a:spLocks noGrp="1"/>
          </p:cNvSpPr>
          <p:nvPr>
            <p:ph type="title"/>
          </p:nvPr>
        </p:nvSpPr>
        <p:spPr>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sz="4400" dirty="0">
                <a:solidFill>
                  <a:srgbClr val="00B050"/>
                </a:solidFill>
                <a:latin typeface="+mj-lt"/>
              </a:rPr>
              <a:t>Data Preprocessing</a:t>
            </a:r>
          </a:p>
        </p:txBody>
      </p:sp>
      <p:sp>
        <p:nvSpPr>
          <p:cNvPr id="129" name="Techniques Used: Data preprocessing techniques included:…"/>
          <p:cNvSpPr txBox="1">
            <a:spLocks noGrp="1"/>
          </p:cNvSpPr>
          <p:nvPr>
            <p:ph type="body" idx="1"/>
          </p:nvPr>
        </p:nvSpPr>
        <p:spPr>
          <a:prstGeom prst="rect">
            <a:avLst/>
          </a:prstGeom>
        </p:spPr>
        <p:txBody>
          <a:bodyPr>
            <a:normAutofit/>
          </a:bodyPr>
          <a:lstStyle/>
          <a:p>
            <a:pPr marL="240791" indent="-240791" defTabSz="963143">
              <a:spcBef>
                <a:spcPts val="1700"/>
              </a:spcBef>
              <a:buSzPct val="123000"/>
              <a:buFontTx/>
              <a:buChar char="•"/>
              <a:defRPr sz="1850">
                <a:latin typeface="Helvetica Neue"/>
                <a:ea typeface="Helvetica Neue"/>
                <a:cs typeface="Helvetica Neue"/>
                <a:sym typeface="Helvetica Neue"/>
              </a:defRPr>
            </a:pPr>
            <a:r>
              <a:rPr lang="en-US" sz="1700" b="1" dirty="0">
                <a:latin typeface="Times New Roman" panose="02020603050405020304" pitchFamily="18" charset="0"/>
                <a:cs typeface="Times New Roman" panose="02020603050405020304" pitchFamily="18" charset="0"/>
              </a:rPr>
              <a:t>Handling Null Values</a:t>
            </a:r>
            <a:r>
              <a:rPr lang="en-US" sz="1700" dirty="0">
                <a:latin typeface="Times New Roman" panose="02020603050405020304" pitchFamily="18" charset="0"/>
                <a:cs typeface="Times New Roman" panose="02020603050405020304" pitchFamily="18" charset="0"/>
              </a:rPr>
              <a:t>: Handled Null values methodically  to ensure the preservation of data integrity and coherence.</a:t>
            </a:r>
          </a:p>
          <a:p>
            <a:pPr marL="240791" indent="-240791" defTabSz="963143">
              <a:spcBef>
                <a:spcPts val="1700"/>
              </a:spcBef>
              <a:buSzPct val="123000"/>
              <a:buFontTx/>
              <a:defRPr sz="1850">
                <a:latin typeface="Helvetica Neue"/>
                <a:ea typeface="Helvetica Neue"/>
                <a:cs typeface="Helvetica Neue"/>
                <a:sym typeface="Helvetica Neue"/>
              </a:defRPr>
            </a:pPr>
            <a:r>
              <a:rPr lang="en-US" sz="1700" b="1" dirty="0">
                <a:latin typeface="Times New Roman" panose="02020603050405020304" pitchFamily="18" charset="0"/>
                <a:cs typeface="Times New Roman" panose="02020603050405020304" pitchFamily="18" charset="0"/>
              </a:rPr>
              <a:t>Language Correction</a:t>
            </a:r>
            <a:r>
              <a:rPr lang="en-US" sz="1700" dirty="0">
                <a:latin typeface="Times New Roman" panose="02020603050405020304" pitchFamily="18" charset="0"/>
                <a:cs typeface="Times New Roman" panose="02020603050405020304" pitchFamily="18" charset="0"/>
              </a:rPr>
              <a:t>: Using langaue_tool_python module, Rectifying errors such as mispronunciation, inaccuracies from speech recognition, spelling and grammar corrections.</a:t>
            </a:r>
            <a:endParaRPr lang="en-US" sz="1700" b="1" dirty="0">
              <a:latin typeface="Times New Roman" panose="02020603050405020304" pitchFamily="18" charset="0"/>
              <a:cs typeface="Times New Roman" panose="02020603050405020304" pitchFamily="18" charset="0"/>
            </a:endParaRPr>
          </a:p>
          <a:p>
            <a:pPr marL="240791" indent="-240791" defTabSz="963143">
              <a:spcBef>
                <a:spcPts val="1700"/>
              </a:spcBef>
              <a:buSzPct val="123000"/>
              <a:buFontTx/>
              <a:defRPr sz="1850">
                <a:latin typeface="Helvetica Neue"/>
                <a:ea typeface="Helvetica Neue"/>
                <a:cs typeface="Helvetica Neue"/>
                <a:sym typeface="Helvetica Neue"/>
              </a:defRPr>
            </a:pPr>
            <a:r>
              <a:rPr lang="en-US" sz="1700" b="1" dirty="0">
                <a:latin typeface="Times New Roman" panose="02020603050405020304" pitchFamily="18" charset="0"/>
                <a:cs typeface="Times New Roman" panose="02020603050405020304" pitchFamily="18" charset="0"/>
              </a:rPr>
              <a:t>Tokenization</a:t>
            </a:r>
            <a:r>
              <a:rPr lang="en-US" sz="1700" dirty="0">
                <a:latin typeface="Times New Roman" panose="02020603050405020304" pitchFamily="18" charset="0"/>
                <a:cs typeface="Times New Roman" panose="02020603050405020304" pitchFamily="18" charset="0"/>
              </a:rPr>
              <a:t>: The corrected dataset was tokenized using SpaCy module extracting valuable linguistic features from text data such as tokens, lemmatized tokens, parts-of-speech, Entity Recognition after removing stop and punctation from the text.</a:t>
            </a:r>
          </a:p>
          <a:p>
            <a:pPr marL="240791" indent="-240791" defTabSz="963143">
              <a:spcBef>
                <a:spcPts val="1700"/>
              </a:spcBef>
              <a:buSzPct val="123000"/>
              <a:buFontTx/>
              <a:defRPr sz="1850">
                <a:latin typeface="Helvetica Neue"/>
                <a:ea typeface="Helvetica Neue"/>
                <a:cs typeface="Helvetica Neue"/>
                <a:sym typeface="Helvetica Neue"/>
              </a:defRPr>
            </a:pPr>
            <a:r>
              <a:rPr lang="en-US" sz="1700" b="1" dirty="0">
                <a:latin typeface="Times New Roman" panose="02020603050405020304" pitchFamily="18" charset="0"/>
                <a:cs typeface="Times New Roman" panose="02020603050405020304" pitchFamily="18" charset="0"/>
              </a:rPr>
              <a:t>Feature Engineering: </a:t>
            </a:r>
            <a:r>
              <a:rPr lang="en-US" sz="1700" dirty="0">
                <a:latin typeface="Times New Roman" panose="02020603050405020304" pitchFamily="18" charset="0"/>
                <a:cs typeface="Times New Roman" panose="02020603050405020304" pitchFamily="18" charset="0"/>
              </a:rPr>
              <a:t>Generating vectorized features from essay such as token count, lemmatoken count, pos count, sentence count etc., so as to capture vocabulary richness and help model in differentiating essays.  </a:t>
            </a:r>
          </a:p>
        </p:txBody>
      </p:sp>
      <p:sp>
        <p:nvSpPr>
          <p:cNvPr id="130"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10</a:t>
            </a:fld>
            <a:endParaRPr/>
          </a:p>
        </p:txBody>
      </p:sp>
      <p:pic>
        <p:nvPicPr>
          <p:cNvPr id="2" name="Picture 1">
            <a:extLst>
              <a:ext uri="{FF2B5EF4-FFF2-40B4-BE49-F238E27FC236}">
                <a16:creationId xmlns:a16="http://schemas.microsoft.com/office/drawing/2014/main" id="{7BA11BA8-7C77-0CE7-2154-1AAE3983F4E5}"/>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B48DE0B1-0426-F025-11C2-AB6DBCDAFC00}"/>
              </a:ext>
            </a:extLst>
          </p:cNvPr>
          <p:cNvPicPr>
            <a:picLocks noChangeAspect="1"/>
          </p:cNvPicPr>
          <p:nvPr/>
        </p:nvPicPr>
        <p:blipFill>
          <a:blip r:embed="rId3"/>
          <a:stretch>
            <a:fillRect/>
          </a:stretch>
        </p:blipFill>
        <p:spPr>
          <a:xfrm>
            <a:off x="9606580" y="6329398"/>
            <a:ext cx="2358689" cy="113868"/>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pic>
        <p:nvPicPr>
          <p:cNvPr id="2" name="Picture 1">
            <a:extLst>
              <a:ext uri="{FF2B5EF4-FFF2-40B4-BE49-F238E27FC236}">
                <a16:creationId xmlns:a16="http://schemas.microsoft.com/office/drawing/2014/main" id="{4E1BA833-4CFC-D55A-8247-4CF30AEC62CF}"/>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07803184-D16D-DADF-7CBC-23AA17491414}"/>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5" name="Picture 4">
            <a:extLst>
              <a:ext uri="{FF2B5EF4-FFF2-40B4-BE49-F238E27FC236}">
                <a16:creationId xmlns:a16="http://schemas.microsoft.com/office/drawing/2014/main" id="{2F141297-7C5C-4109-960A-3FCF9DA40F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64776" y="2355574"/>
            <a:ext cx="6490166" cy="2948578"/>
          </a:xfrm>
          <a:prstGeom prst="rect">
            <a:avLst/>
          </a:prstGeom>
        </p:spPr>
      </p:pic>
      <p:sp>
        <p:nvSpPr>
          <p:cNvPr id="12" name="Data Preprocessing">
            <a:extLst>
              <a:ext uri="{FF2B5EF4-FFF2-40B4-BE49-F238E27FC236}">
                <a16:creationId xmlns:a16="http://schemas.microsoft.com/office/drawing/2014/main" id="{FB2C61A7-8688-49FE-98E5-1C2518A7CBC5}"/>
              </a:ext>
            </a:extLst>
          </p:cNvPr>
          <p:cNvSpPr txBox="1">
            <a:spLocks noGrp="1"/>
          </p:cNvSpPr>
          <p:nvPr>
            <p:ph type="title"/>
          </p:nvPr>
        </p:nvSpPr>
        <p:spPr>
          <a:xfrm>
            <a:off x="838200" y="365125"/>
            <a:ext cx="10515600" cy="1325563"/>
          </a:xfrm>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lang="en-US" sz="4400" dirty="0">
                <a:solidFill>
                  <a:srgbClr val="00B050"/>
                </a:solidFill>
                <a:latin typeface="+mj-lt"/>
              </a:rPr>
              <a:t>Exploratory Data Analysis</a:t>
            </a:r>
            <a:endParaRPr sz="4400" dirty="0">
              <a:solidFill>
                <a:srgbClr val="00B050"/>
              </a:solidFill>
              <a:latin typeface="+mj-lt"/>
            </a:endParaRPr>
          </a:p>
        </p:txBody>
      </p:sp>
      <p:pic>
        <p:nvPicPr>
          <p:cNvPr id="4" name="Picture 3">
            <a:extLst>
              <a:ext uri="{FF2B5EF4-FFF2-40B4-BE49-F238E27FC236}">
                <a16:creationId xmlns:a16="http://schemas.microsoft.com/office/drawing/2014/main" id="{F09648E4-81BB-5D49-F22E-5D52988F64FD}"/>
              </a:ext>
            </a:extLst>
          </p:cNvPr>
          <p:cNvPicPr>
            <a:picLocks noChangeAspect="1"/>
          </p:cNvPicPr>
          <p:nvPr/>
        </p:nvPicPr>
        <p:blipFill>
          <a:blip r:embed="rId5"/>
          <a:stretch>
            <a:fillRect/>
          </a:stretch>
        </p:blipFill>
        <p:spPr>
          <a:xfrm>
            <a:off x="677773" y="2355574"/>
            <a:ext cx="4252036" cy="3350683"/>
          </a:xfrm>
          <a:prstGeom prst="rect">
            <a:avLst/>
          </a:prstGeom>
        </p:spPr>
      </p:pic>
      <p:sp>
        <p:nvSpPr>
          <p:cNvPr id="6" name="Techniques Used: Data preprocessing techniques included:…">
            <a:extLst>
              <a:ext uri="{FF2B5EF4-FFF2-40B4-BE49-F238E27FC236}">
                <a16:creationId xmlns:a16="http://schemas.microsoft.com/office/drawing/2014/main" id="{6BC5EA47-7CC3-B922-CBF6-8107F8FF7BC4}"/>
              </a:ext>
            </a:extLst>
          </p:cNvPr>
          <p:cNvSpPr txBox="1">
            <a:spLocks noGrp="1"/>
          </p:cNvSpPr>
          <p:nvPr>
            <p:ph type="body" idx="1"/>
          </p:nvPr>
        </p:nvSpPr>
        <p:spPr>
          <a:xfrm>
            <a:off x="838200" y="1654194"/>
            <a:ext cx="5830957" cy="4351338"/>
          </a:xfrm>
          <a:prstGeom prst="rect">
            <a:avLst/>
          </a:prstGeom>
        </p:spPr>
        <p:txBody>
          <a:bodyPr>
            <a:normAutofit/>
          </a:bodyPr>
          <a:lstStyle/>
          <a:p>
            <a:pPr marL="240791" indent="-240791" defTabSz="963143">
              <a:spcBef>
                <a:spcPts val="1700"/>
              </a:spcBef>
              <a:buSzPct val="123000"/>
              <a:buFontTx/>
              <a:defRPr sz="1850">
                <a:latin typeface="Helvetica Neue"/>
                <a:ea typeface="Helvetica Neue"/>
                <a:cs typeface="Helvetica Neue"/>
                <a:sym typeface="Helvetica Neue"/>
              </a:defRPr>
            </a:pPr>
            <a:r>
              <a:rPr lang="en-US" sz="1700" dirty="0">
                <a:latin typeface="Times New Roman" panose="02020603050405020304" pitchFamily="18" charset="0"/>
                <a:cs typeface="Times New Roman" panose="02020603050405020304" pitchFamily="18" charset="0"/>
              </a:rPr>
              <a:t>Our dataset hold 12974 entries with essays related to 8 topics.</a:t>
            </a:r>
            <a:endParaRPr sz="1700" dirty="0">
              <a:latin typeface="Times New Roman" panose="02020603050405020304" pitchFamily="18" charset="0"/>
              <a:cs typeface="Times New Roman" panose="02020603050405020304" pitchFamily="18" charset="0"/>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12</a:t>
            </a:fld>
            <a:endParaRPr/>
          </a:p>
        </p:txBody>
      </p:sp>
      <p:pic>
        <p:nvPicPr>
          <p:cNvPr id="2" name="Picture 1">
            <a:extLst>
              <a:ext uri="{FF2B5EF4-FFF2-40B4-BE49-F238E27FC236}">
                <a16:creationId xmlns:a16="http://schemas.microsoft.com/office/drawing/2014/main" id="{4E1BA833-4CFC-D55A-8247-4CF30AEC62CF}"/>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07803184-D16D-DADF-7CBC-23AA17491414}"/>
              </a:ext>
            </a:extLst>
          </p:cNvPr>
          <p:cNvPicPr>
            <a:picLocks noChangeAspect="1"/>
          </p:cNvPicPr>
          <p:nvPr/>
        </p:nvPicPr>
        <p:blipFill>
          <a:blip r:embed="rId3"/>
          <a:stretch>
            <a:fillRect/>
          </a:stretch>
        </p:blipFill>
        <p:spPr>
          <a:xfrm>
            <a:off x="9606580" y="6329398"/>
            <a:ext cx="2358689" cy="113868"/>
          </a:xfrm>
          <a:prstGeom prst="rect">
            <a:avLst/>
          </a:prstGeom>
        </p:spPr>
      </p:pic>
      <p:sp>
        <p:nvSpPr>
          <p:cNvPr id="9" name="Data Preprocessing">
            <a:extLst>
              <a:ext uri="{FF2B5EF4-FFF2-40B4-BE49-F238E27FC236}">
                <a16:creationId xmlns:a16="http://schemas.microsoft.com/office/drawing/2014/main" id="{0172A8C4-F7E8-4BC2-B0AA-67DCEED302E5}"/>
              </a:ext>
            </a:extLst>
          </p:cNvPr>
          <p:cNvSpPr txBox="1">
            <a:spLocks noGrp="1"/>
          </p:cNvSpPr>
          <p:nvPr>
            <p:ph type="title"/>
          </p:nvPr>
        </p:nvSpPr>
        <p:spPr>
          <a:xfrm>
            <a:off x="838200" y="365125"/>
            <a:ext cx="10515600" cy="1325563"/>
          </a:xfrm>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lang="en-US" sz="4400" dirty="0">
                <a:solidFill>
                  <a:srgbClr val="00B050"/>
                </a:solidFill>
                <a:latin typeface="Times New Roman" panose="02020603050405020304" pitchFamily="18" charset="0"/>
                <a:cs typeface="Times New Roman" panose="02020603050405020304" pitchFamily="18" charset="0"/>
              </a:rPr>
              <a:t>Exploratory Data Analysis</a:t>
            </a:r>
            <a:endParaRPr sz="4400" dirty="0">
              <a:solidFill>
                <a:srgbClr val="00B05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20E7526-871A-4A76-A979-3C168E8626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7131" y="273538"/>
            <a:ext cx="4506669" cy="6013179"/>
          </a:xfrm>
          <a:prstGeom prst="rect">
            <a:avLst/>
          </a:prstGeom>
        </p:spPr>
      </p:pic>
      <p:pic>
        <p:nvPicPr>
          <p:cNvPr id="4" name="Picture 3">
            <a:extLst>
              <a:ext uri="{FF2B5EF4-FFF2-40B4-BE49-F238E27FC236}">
                <a16:creationId xmlns:a16="http://schemas.microsoft.com/office/drawing/2014/main" id="{6D667B78-5EC6-754C-02E7-DC6ACB5375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31007" y="1357451"/>
            <a:ext cx="4629555" cy="4971947"/>
          </a:xfrm>
          <a:prstGeom prst="rect">
            <a:avLst/>
          </a:prstGeom>
        </p:spPr>
      </p:pic>
    </p:spTree>
    <p:extLst>
      <p:ext uri="{BB962C8B-B14F-4D97-AF65-F5344CB8AC3E}">
        <p14:creationId xmlns:p14="http://schemas.microsoft.com/office/powerpoint/2010/main" val="76004682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13</a:t>
            </a:fld>
            <a:endParaRPr/>
          </a:p>
        </p:txBody>
      </p:sp>
      <p:pic>
        <p:nvPicPr>
          <p:cNvPr id="2" name="Picture 1">
            <a:extLst>
              <a:ext uri="{FF2B5EF4-FFF2-40B4-BE49-F238E27FC236}">
                <a16:creationId xmlns:a16="http://schemas.microsoft.com/office/drawing/2014/main" id="{4E1BA833-4CFC-D55A-8247-4CF30AEC62CF}"/>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07803184-D16D-DADF-7CBC-23AA17491414}"/>
              </a:ext>
            </a:extLst>
          </p:cNvPr>
          <p:cNvPicPr>
            <a:picLocks noChangeAspect="1"/>
          </p:cNvPicPr>
          <p:nvPr/>
        </p:nvPicPr>
        <p:blipFill>
          <a:blip r:embed="rId3"/>
          <a:stretch>
            <a:fillRect/>
          </a:stretch>
        </p:blipFill>
        <p:spPr>
          <a:xfrm>
            <a:off x="9606580" y="6329398"/>
            <a:ext cx="2358689" cy="113868"/>
          </a:xfrm>
          <a:prstGeom prst="rect">
            <a:avLst/>
          </a:prstGeom>
        </p:spPr>
      </p:pic>
      <p:sp>
        <p:nvSpPr>
          <p:cNvPr id="9" name="Data Preprocessing">
            <a:extLst>
              <a:ext uri="{FF2B5EF4-FFF2-40B4-BE49-F238E27FC236}">
                <a16:creationId xmlns:a16="http://schemas.microsoft.com/office/drawing/2014/main" id="{0172A8C4-F7E8-4BC2-B0AA-67DCEED302E5}"/>
              </a:ext>
            </a:extLst>
          </p:cNvPr>
          <p:cNvSpPr txBox="1">
            <a:spLocks noGrp="1"/>
          </p:cNvSpPr>
          <p:nvPr>
            <p:ph type="title"/>
          </p:nvPr>
        </p:nvSpPr>
        <p:spPr>
          <a:xfrm>
            <a:off x="838200" y="365125"/>
            <a:ext cx="10515600" cy="1325563"/>
          </a:xfrm>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lang="en-US" sz="4400" dirty="0">
                <a:solidFill>
                  <a:srgbClr val="00B050"/>
                </a:solidFill>
                <a:latin typeface="Times New Roman" panose="02020603050405020304" pitchFamily="18" charset="0"/>
                <a:cs typeface="Times New Roman" panose="02020603050405020304" pitchFamily="18" charset="0"/>
              </a:rPr>
              <a:t>Exploratory Data Analysis</a:t>
            </a:r>
            <a:endParaRPr sz="4400" dirty="0">
              <a:solidFill>
                <a:srgbClr val="00B050"/>
              </a:solidFill>
              <a:latin typeface="Times New Roman" panose="02020603050405020304" pitchFamily="18" charset="0"/>
              <a:cs typeface="Times New Roman" panose="02020603050405020304" pitchFamily="18" charset="0"/>
            </a:endParaRPr>
          </a:p>
        </p:txBody>
      </p:sp>
      <p:sp>
        <p:nvSpPr>
          <p:cNvPr id="5" name="Techniques Used: Data preprocessing techniques included:…">
            <a:extLst>
              <a:ext uri="{FF2B5EF4-FFF2-40B4-BE49-F238E27FC236}">
                <a16:creationId xmlns:a16="http://schemas.microsoft.com/office/drawing/2014/main" id="{C9476FBB-CD3E-FC97-C634-C1D360C13D50}"/>
              </a:ext>
            </a:extLst>
          </p:cNvPr>
          <p:cNvSpPr txBox="1">
            <a:spLocks noGrp="1"/>
          </p:cNvSpPr>
          <p:nvPr>
            <p:ph type="body" idx="1"/>
          </p:nvPr>
        </p:nvSpPr>
        <p:spPr>
          <a:xfrm>
            <a:off x="838200" y="1445612"/>
            <a:ext cx="11121838" cy="4351338"/>
          </a:xfrm>
          <a:prstGeom prst="rect">
            <a:avLst/>
          </a:prstGeom>
        </p:spPr>
        <p:txBody>
          <a:bodyPr>
            <a:normAutofit lnSpcReduction="10000"/>
          </a:bodyPr>
          <a:lstStyle/>
          <a:p>
            <a:pPr marL="0" indent="0" defTabSz="963143">
              <a:spcBef>
                <a:spcPts val="1700"/>
              </a:spcBef>
              <a:buSzPct val="123000"/>
              <a:buNone/>
              <a:defRPr sz="1850">
                <a:latin typeface="Helvetica Neue"/>
                <a:ea typeface="Helvetica Neue"/>
                <a:cs typeface="Helvetica Neue"/>
                <a:sym typeface="Helvetica Neue"/>
              </a:defRPr>
            </a:pPr>
            <a:r>
              <a:rPr lang="en-US" sz="2000" b="1" dirty="0">
                <a:latin typeface="Times New Roman" panose="02020603050405020304" pitchFamily="18" charset="0"/>
                <a:cs typeface="Times New Roman" panose="02020603050405020304" pitchFamily="18" charset="0"/>
              </a:rPr>
              <a:t>Language Correction</a:t>
            </a:r>
            <a:endParaRPr lang="en-US" sz="1700" dirty="0">
              <a:latin typeface="Times New Roman" panose="02020603050405020304" pitchFamily="18" charset="0"/>
              <a:cs typeface="Times New Roman" panose="02020603050405020304" pitchFamily="18" charset="0"/>
            </a:endParaRPr>
          </a:p>
          <a:p>
            <a:pPr marL="240791" indent="-240791" defTabSz="963143">
              <a:spcBef>
                <a:spcPts val="1700"/>
              </a:spcBef>
              <a:buSzPct val="123000"/>
              <a:buFontTx/>
              <a:defRPr sz="1850">
                <a:latin typeface="Helvetica Neue"/>
                <a:ea typeface="Helvetica Neue"/>
                <a:cs typeface="Helvetica Neue"/>
                <a:sym typeface="Helvetica Neue"/>
              </a:defRPr>
            </a:pPr>
            <a:r>
              <a:rPr lang="en-US" sz="1700" dirty="0" err="1">
                <a:latin typeface="Times New Roman" panose="02020603050405020304" pitchFamily="18" charset="0"/>
                <a:cs typeface="Times New Roman" panose="02020603050405020304" pitchFamily="18" charset="0"/>
              </a:rPr>
              <a:t>TextBlob</a:t>
            </a:r>
            <a:r>
              <a:rPr lang="en-US" sz="1700" dirty="0">
                <a:latin typeface="Times New Roman" panose="02020603050405020304" pitchFamily="18" charset="0"/>
                <a:cs typeface="Times New Roman" panose="02020603050405020304" pitchFamily="18" charset="0"/>
              </a:rPr>
              <a:t> and </a:t>
            </a:r>
            <a:r>
              <a:rPr lang="en-US" sz="1700" dirty="0" err="1">
                <a:latin typeface="Times New Roman" panose="02020603050405020304" pitchFamily="18" charset="0"/>
                <a:cs typeface="Times New Roman" panose="02020603050405020304" pitchFamily="18" charset="0"/>
              </a:rPr>
              <a:t>LanguageTool</a:t>
            </a:r>
            <a:r>
              <a:rPr lang="en-US" sz="1700" dirty="0">
                <a:latin typeface="Times New Roman" panose="02020603050405020304" pitchFamily="18" charset="0"/>
                <a:cs typeface="Times New Roman" panose="02020603050405020304" pitchFamily="18" charset="0"/>
              </a:rPr>
              <a:t>(‘</a:t>
            </a:r>
            <a:r>
              <a:rPr lang="en-US" sz="1700" dirty="0" err="1">
                <a:latin typeface="Times New Roman" panose="02020603050405020304" pitchFamily="18" charset="0"/>
                <a:cs typeface="Times New Roman" panose="02020603050405020304" pitchFamily="18" charset="0"/>
              </a:rPr>
              <a:t>en</a:t>
            </a:r>
            <a:r>
              <a:rPr lang="en-US" sz="1700" dirty="0">
                <a:latin typeface="Times New Roman" panose="02020603050405020304" pitchFamily="18" charset="0"/>
                <a:cs typeface="Times New Roman" panose="02020603050405020304" pitchFamily="18" charset="0"/>
              </a:rPr>
              <a:t>-US’) -&gt; matches.</a:t>
            </a:r>
          </a:p>
          <a:p>
            <a:pPr marL="0" indent="0" defTabSz="963143">
              <a:spcBef>
                <a:spcPts val="1700"/>
              </a:spcBef>
              <a:buSzPct val="123000"/>
              <a:buNone/>
              <a:defRPr sz="1850">
                <a:latin typeface="Helvetica Neue"/>
                <a:ea typeface="Helvetica Neue"/>
                <a:cs typeface="Helvetica Neue"/>
                <a:sym typeface="Helvetica Neue"/>
              </a:defRPr>
            </a:pPr>
            <a:r>
              <a:rPr lang="en-US" sz="2000" b="1" dirty="0">
                <a:latin typeface="Times New Roman" panose="02020603050405020304" pitchFamily="18" charset="0"/>
                <a:cs typeface="Times New Roman" panose="02020603050405020304" pitchFamily="18" charset="0"/>
              </a:rPr>
              <a:t>Tokenization</a:t>
            </a:r>
            <a:endParaRPr lang="en-US" sz="1700" dirty="0">
              <a:latin typeface="Times New Roman" panose="02020603050405020304" pitchFamily="18" charset="0"/>
              <a:cs typeface="Times New Roman" panose="02020603050405020304" pitchFamily="18" charset="0"/>
            </a:endParaRPr>
          </a:p>
          <a:p>
            <a:pPr marL="240791" indent="-240791" defTabSz="963143">
              <a:spcBef>
                <a:spcPts val="1700"/>
              </a:spcBef>
              <a:buSzPct val="123000"/>
              <a:buFontTx/>
              <a:defRPr sz="1850">
                <a:latin typeface="Helvetica Neue"/>
                <a:ea typeface="Helvetica Neue"/>
                <a:cs typeface="Helvetica Neue"/>
                <a:sym typeface="Helvetica Neue"/>
              </a:defRPr>
            </a:pPr>
            <a:r>
              <a:rPr lang="en-US" sz="1700" dirty="0" err="1">
                <a:latin typeface="Times New Roman" panose="02020603050405020304" pitchFamily="18" charset="0"/>
                <a:cs typeface="Times New Roman" panose="02020603050405020304" pitchFamily="18" charset="0"/>
              </a:rPr>
              <a:t>SpaCy</a:t>
            </a:r>
            <a:r>
              <a:rPr lang="en-US" sz="1700" dirty="0">
                <a:latin typeface="Times New Roman" panose="02020603050405020304" pitchFamily="18" charset="0"/>
                <a:cs typeface="Times New Roman" panose="02020603050405020304" pitchFamily="18" charset="0"/>
              </a:rPr>
              <a:t> : NLP library used for tokenization.</a:t>
            </a:r>
          </a:p>
          <a:p>
            <a:pPr marL="781050" lvl="1" indent="-285750" defTabSz="963143">
              <a:spcBef>
                <a:spcPts val="1700"/>
              </a:spcBef>
              <a:buSzPct val="123000"/>
              <a:buFont typeface="Wingdings" pitchFamily="2" charset="2"/>
              <a:buChar char="ü"/>
              <a:defRPr sz="1850">
                <a:latin typeface="Helvetica Neue"/>
                <a:ea typeface="Helvetica Neue"/>
                <a:cs typeface="Helvetica Neue"/>
                <a:sym typeface="Helvetica Neue"/>
              </a:defRPr>
            </a:pPr>
            <a:r>
              <a:rPr lang="en-US" sz="1700" dirty="0">
                <a:latin typeface="Times New Roman" panose="02020603050405020304" pitchFamily="18" charset="0"/>
                <a:cs typeface="Times New Roman" panose="02020603050405020304" pitchFamily="18" charset="0"/>
              </a:rPr>
              <a:t>STOP_WORDS and punctuation.</a:t>
            </a:r>
          </a:p>
          <a:p>
            <a:pPr marL="781050" lvl="1" indent="-285750" defTabSz="963143">
              <a:spcBef>
                <a:spcPts val="1700"/>
              </a:spcBef>
              <a:buSzPct val="123000"/>
              <a:buFont typeface="Wingdings" pitchFamily="2" charset="2"/>
              <a:buChar char="ü"/>
              <a:defRPr sz="1850">
                <a:latin typeface="Helvetica Neue"/>
                <a:ea typeface="Helvetica Neue"/>
                <a:cs typeface="Helvetica Neue"/>
                <a:sym typeface="Helvetica Neue"/>
              </a:defRPr>
            </a:pPr>
            <a:r>
              <a:rPr lang="en-US" sz="1700" dirty="0">
                <a:latin typeface="Times New Roman" panose="02020603050405020304" pitchFamily="18" charset="0"/>
                <a:cs typeface="Times New Roman" panose="02020603050405020304" pitchFamily="18" charset="0"/>
              </a:rPr>
              <a:t>Pre-trained English Language processing models: </a:t>
            </a:r>
            <a:r>
              <a:rPr lang="en-US" sz="1700" dirty="0" err="1">
                <a:latin typeface="Times New Roman" panose="02020603050405020304" pitchFamily="18" charset="0"/>
                <a:cs typeface="Times New Roman" panose="02020603050405020304" pitchFamily="18" charset="0"/>
              </a:rPr>
              <a:t>en_core_web_sm</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en_core_web_md</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en_core_web_lg</a:t>
            </a:r>
            <a:r>
              <a:rPr lang="en-US" sz="1700" dirty="0">
                <a:latin typeface="Times New Roman" panose="02020603050405020304" pitchFamily="18" charset="0"/>
                <a:cs typeface="Times New Roman" panose="02020603050405020304" pitchFamily="18" charset="0"/>
              </a:rPr>
              <a:t>.</a:t>
            </a:r>
          </a:p>
          <a:p>
            <a:pPr marL="781050" lvl="1" indent="-285750" defTabSz="963143">
              <a:spcBef>
                <a:spcPts val="1700"/>
              </a:spcBef>
              <a:buSzPct val="123000"/>
              <a:buFont typeface="Wingdings" pitchFamily="2" charset="2"/>
              <a:buChar char="ü"/>
              <a:defRPr sz="1850">
                <a:latin typeface="Helvetica Neue"/>
                <a:ea typeface="Helvetica Neue"/>
                <a:cs typeface="Helvetica Neue"/>
                <a:sym typeface="Helvetica Neue"/>
              </a:defRPr>
            </a:pPr>
            <a:r>
              <a:rPr lang="en-US" sz="1700" dirty="0">
                <a:latin typeface="Times New Roman" panose="02020603050405020304" pitchFamily="18" charset="0"/>
                <a:cs typeface="Times New Roman" panose="02020603050405020304" pitchFamily="18" charset="0"/>
              </a:rPr>
              <a:t>Result: Tokens, Lemmatized tokens, POS, Sentences, NER (Nouns)</a:t>
            </a:r>
          </a:p>
          <a:p>
            <a:pPr marL="0" indent="0" defTabSz="963143">
              <a:spcBef>
                <a:spcPts val="1700"/>
              </a:spcBef>
              <a:buSzPct val="123000"/>
              <a:buNone/>
              <a:defRPr sz="1850">
                <a:latin typeface="Helvetica Neue"/>
                <a:ea typeface="Helvetica Neue"/>
                <a:cs typeface="Helvetica Neue"/>
                <a:sym typeface="Helvetica Neue"/>
              </a:defRPr>
            </a:pPr>
            <a:r>
              <a:rPr lang="en-US" sz="2000" b="1" dirty="0">
                <a:latin typeface="Times New Roman" panose="02020603050405020304" pitchFamily="18" charset="0"/>
                <a:cs typeface="Times New Roman" panose="02020603050405020304" pitchFamily="18" charset="0"/>
              </a:rPr>
              <a:t>Vectorized Features</a:t>
            </a:r>
            <a:endParaRPr lang="en-US" sz="1700" dirty="0">
              <a:latin typeface="Times New Roman" panose="02020603050405020304" pitchFamily="18" charset="0"/>
              <a:cs typeface="Times New Roman" panose="02020603050405020304" pitchFamily="18" charset="0"/>
            </a:endParaRPr>
          </a:p>
          <a:p>
            <a:pPr marL="240791" indent="-240791" defTabSz="963143">
              <a:spcBef>
                <a:spcPts val="1700"/>
              </a:spcBef>
              <a:buSzPct val="123000"/>
              <a:buFontTx/>
              <a:defRPr sz="1850">
                <a:latin typeface="Helvetica Neue"/>
                <a:ea typeface="Helvetica Neue"/>
                <a:cs typeface="Helvetica Neue"/>
                <a:sym typeface="Helvetica Neue"/>
              </a:defRPr>
            </a:pPr>
            <a:r>
              <a:rPr lang="en-US" sz="1700" dirty="0">
                <a:latin typeface="Times New Roman" panose="02020603050405020304" pitchFamily="18" charset="0"/>
                <a:cs typeface="Times New Roman" panose="02020603050405020304" pitchFamily="18" charset="0"/>
              </a:rPr>
              <a:t>Applied Feature Engineering to feed to Neural Network.</a:t>
            </a:r>
          </a:p>
          <a:p>
            <a:pPr marL="240791" indent="-240791" defTabSz="963143">
              <a:spcBef>
                <a:spcPts val="1700"/>
              </a:spcBef>
              <a:buSzPct val="123000"/>
              <a:buFontTx/>
              <a:defRPr sz="1850">
                <a:latin typeface="Helvetica Neue"/>
                <a:ea typeface="Helvetica Neue"/>
                <a:cs typeface="Helvetica Neue"/>
                <a:sym typeface="Helvetica Neue"/>
              </a:defRPr>
            </a:pPr>
            <a:r>
              <a:rPr lang="en-US" sz="1700" dirty="0">
                <a:latin typeface="Times New Roman" panose="02020603050405020304" pitchFamily="18" charset="0"/>
                <a:cs typeface="Times New Roman" panose="02020603050405020304" pitchFamily="18" charset="0"/>
              </a:rPr>
              <a:t>Ex: </a:t>
            </a:r>
            <a:r>
              <a:rPr lang="en-US" sz="1700" dirty="0" err="1">
                <a:latin typeface="Times New Roman" panose="02020603050405020304" pitchFamily="18" charset="0"/>
                <a:cs typeface="Times New Roman" panose="02020603050405020304" pitchFamily="18" charset="0"/>
              </a:rPr>
              <a:t>Token_Count</a:t>
            </a:r>
            <a:r>
              <a:rPr lang="en-US" sz="1700" dirty="0">
                <a:latin typeface="Times New Roman" panose="02020603050405020304" pitchFamily="18" charset="0"/>
                <a:cs typeface="Times New Roman" panose="02020603050405020304" pitchFamily="18" charset="0"/>
              </a:rPr>
              <a:t>, Comma, Question, Exclamation, Quotation, Caps, Verb, Adv, etc., using </a:t>
            </a:r>
            <a:r>
              <a:rPr lang="en-US" sz="1700" dirty="0" err="1">
                <a:latin typeface="Times New Roman" panose="02020603050405020304" pitchFamily="18" charset="0"/>
                <a:cs typeface="Times New Roman" panose="02020603050405020304" pitchFamily="18" charset="0"/>
              </a:rPr>
              <a:t>SpaCy’s</a:t>
            </a:r>
            <a:r>
              <a:rPr lang="en-US" sz="1700" dirty="0">
                <a:latin typeface="Times New Roman" panose="02020603050405020304" pitchFamily="18" charset="0"/>
                <a:cs typeface="Times New Roman" panose="02020603050405020304" pitchFamily="18" charset="0"/>
              </a:rPr>
              <a:t> POS and corrections.</a:t>
            </a:r>
          </a:p>
          <a:p>
            <a:pPr marL="0" indent="0" defTabSz="963143">
              <a:spcBef>
                <a:spcPts val="1700"/>
              </a:spcBef>
              <a:buSzPct val="123000"/>
              <a:buNone/>
              <a:defRPr sz="1850">
                <a:latin typeface="Helvetica Neue"/>
                <a:ea typeface="Helvetica Neue"/>
                <a:cs typeface="Helvetica Neue"/>
                <a:sym typeface="Helvetica Neue"/>
              </a:defRPr>
            </a:pPr>
            <a:endParaRPr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964664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14</a:t>
            </a:fld>
            <a:endParaRPr/>
          </a:p>
        </p:txBody>
      </p:sp>
      <p:pic>
        <p:nvPicPr>
          <p:cNvPr id="2" name="Picture 1">
            <a:extLst>
              <a:ext uri="{FF2B5EF4-FFF2-40B4-BE49-F238E27FC236}">
                <a16:creationId xmlns:a16="http://schemas.microsoft.com/office/drawing/2014/main" id="{4E1BA833-4CFC-D55A-8247-4CF30AEC62CF}"/>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07803184-D16D-DADF-7CBC-23AA17491414}"/>
              </a:ext>
            </a:extLst>
          </p:cNvPr>
          <p:cNvPicPr>
            <a:picLocks noChangeAspect="1"/>
          </p:cNvPicPr>
          <p:nvPr/>
        </p:nvPicPr>
        <p:blipFill>
          <a:blip r:embed="rId3"/>
          <a:stretch>
            <a:fillRect/>
          </a:stretch>
        </p:blipFill>
        <p:spPr>
          <a:xfrm>
            <a:off x="9606580" y="6329398"/>
            <a:ext cx="2358689" cy="113868"/>
          </a:xfrm>
          <a:prstGeom prst="rect">
            <a:avLst/>
          </a:prstGeom>
        </p:spPr>
      </p:pic>
      <p:sp>
        <p:nvSpPr>
          <p:cNvPr id="9" name="Data Preprocessing">
            <a:extLst>
              <a:ext uri="{FF2B5EF4-FFF2-40B4-BE49-F238E27FC236}">
                <a16:creationId xmlns:a16="http://schemas.microsoft.com/office/drawing/2014/main" id="{0172A8C4-F7E8-4BC2-B0AA-67DCEED302E5}"/>
              </a:ext>
            </a:extLst>
          </p:cNvPr>
          <p:cNvSpPr txBox="1">
            <a:spLocks noGrp="1"/>
          </p:cNvSpPr>
          <p:nvPr>
            <p:ph type="title"/>
          </p:nvPr>
        </p:nvSpPr>
        <p:spPr>
          <a:xfrm>
            <a:off x="838200" y="365125"/>
            <a:ext cx="10515600" cy="1325563"/>
          </a:xfrm>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lang="en-US" sz="4400" dirty="0">
                <a:solidFill>
                  <a:srgbClr val="00B050"/>
                </a:solidFill>
                <a:latin typeface="Times New Roman" panose="02020603050405020304" pitchFamily="18" charset="0"/>
                <a:cs typeface="Times New Roman" panose="02020603050405020304" pitchFamily="18" charset="0"/>
              </a:rPr>
              <a:t>Exploratory Data Analysis</a:t>
            </a:r>
            <a:endParaRPr sz="4400" dirty="0">
              <a:solidFill>
                <a:srgbClr val="00B050"/>
              </a:solidFill>
              <a:latin typeface="Times New Roman" panose="02020603050405020304" pitchFamily="18" charset="0"/>
              <a:cs typeface="Times New Roman" panose="02020603050405020304" pitchFamily="18" charset="0"/>
            </a:endParaRPr>
          </a:p>
        </p:txBody>
      </p:sp>
      <p:sp>
        <p:nvSpPr>
          <p:cNvPr id="5" name="Techniques Used: Data preprocessing techniques included:…">
            <a:extLst>
              <a:ext uri="{FF2B5EF4-FFF2-40B4-BE49-F238E27FC236}">
                <a16:creationId xmlns:a16="http://schemas.microsoft.com/office/drawing/2014/main" id="{C9476FBB-CD3E-FC97-C634-C1D360C13D50}"/>
              </a:ext>
            </a:extLst>
          </p:cNvPr>
          <p:cNvSpPr txBox="1">
            <a:spLocks noGrp="1"/>
          </p:cNvSpPr>
          <p:nvPr>
            <p:ph type="body" idx="1"/>
          </p:nvPr>
        </p:nvSpPr>
        <p:spPr>
          <a:xfrm>
            <a:off x="838200" y="1445612"/>
            <a:ext cx="11121838" cy="4351338"/>
          </a:xfrm>
          <a:prstGeom prst="rect">
            <a:avLst/>
          </a:prstGeom>
        </p:spPr>
        <p:txBody>
          <a:bodyPr>
            <a:normAutofit/>
          </a:bodyPr>
          <a:lstStyle/>
          <a:p>
            <a:pPr marL="0" indent="0" defTabSz="963143">
              <a:spcBef>
                <a:spcPts val="1700"/>
              </a:spcBef>
              <a:buSzPct val="123000"/>
              <a:buNone/>
              <a:defRPr sz="1850">
                <a:latin typeface="Helvetica Neue"/>
                <a:ea typeface="Helvetica Neue"/>
                <a:cs typeface="Helvetica Neue"/>
                <a:sym typeface="Helvetica Neue"/>
              </a:defRPr>
            </a:pPr>
            <a:r>
              <a:rPr lang="en-US" sz="2000" b="1" dirty="0">
                <a:latin typeface="Times New Roman" panose="02020603050405020304" pitchFamily="18" charset="0"/>
                <a:cs typeface="Times New Roman" panose="02020603050405020304" pitchFamily="18" charset="0"/>
              </a:rPr>
              <a:t>Topic Modeling with Latent Dirichlet Allocation LDA</a:t>
            </a:r>
            <a:endParaRPr lang="en-US" sz="1700" dirty="0">
              <a:latin typeface="Times New Roman" panose="02020603050405020304" pitchFamily="18" charset="0"/>
              <a:cs typeface="Times New Roman" panose="02020603050405020304" pitchFamily="18" charset="0"/>
            </a:endParaRPr>
          </a:p>
          <a:p>
            <a:pPr marL="240791" indent="-240791" defTabSz="963143">
              <a:spcBef>
                <a:spcPts val="1700"/>
              </a:spcBef>
              <a:buSzPct val="123000"/>
              <a:buFontTx/>
              <a:defRPr sz="1850">
                <a:latin typeface="Helvetica Neue"/>
                <a:ea typeface="Helvetica Neue"/>
                <a:cs typeface="Helvetica Neue"/>
                <a:sym typeface="Helvetica Neue"/>
              </a:defRPr>
            </a:pPr>
            <a:r>
              <a:rPr lang="en-US" sz="1700" dirty="0">
                <a:latin typeface="Times New Roman" panose="02020603050405020304" pitchFamily="18" charset="0"/>
                <a:cs typeface="Times New Roman" panose="02020603050405020304" pitchFamily="18" charset="0"/>
              </a:rPr>
              <a:t>It’s a Bayesian Network used to compute most probable words per essay.</a:t>
            </a:r>
          </a:p>
          <a:p>
            <a:pPr marL="240791" indent="-240791" defTabSz="963143">
              <a:spcBef>
                <a:spcPts val="1700"/>
              </a:spcBef>
              <a:buSzPct val="123000"/>
              <a:buFontTx/>
              <a:defRPr sz="1850">
                <a:latin typeface="Helvetica Neue"/>
                <a:ea typeface="Helvetica Neue"/>
                <a:cs typeface="Helvetica Neue"/>
                <a:sym typeface="Helvetica Neue"/>
              </a:defRPr>
            </a:pPr>
            <a:r>
              <a:rPr lang="en-US" sz="1700" dirty="0" err="1">
                <a:latin typeface="Times New Roman" panose="02020603050405020304" pitchFamily="18" charset="0"/>
                <a:cs typeface="Times New Roman" panose="02020603050405020304" pitchFamily="18" charset="0"/>
              </a:rPr>
              <a:t>CountVectorizer</a:t>
            </a:r>
            <a:r>
              <a:rPr lang="en-US" sz="1700" dirty="0">
                <a:latin typeface="Times New Roman" panose="02020603050405020304" pitchFamily="18" charset="0"/>
                <a:cs typeface="Times New Roman" panose="02020603050405020304" pitchFamily="18" charset="0"/>
              </a:rPr>
              <a:t> is used to convert the essays into numerical representation (i.e., document-term matrix)</a:t>
            </a:r>
          </a:p>
          <a:p>
            <a:pPr marL="240791" indent="-240791" defTabSz="963143">
              <a:spcBef>
                <a:spcPts val="1700"/>
              </a:spcBef>
              <a:buSzPct val="123000"/>
              <a:buFontTx/>
              <a:defRPr sz="1850">
                <a:latin typeface="Helvetica Neue"/>
                <a:ea typeface="Helvetica Neue"/>
                <a:cs typeface="Helvetica Neue"/>
                <a:sym typeface="Helvetica Neue"/>
              </a:defRPr>
            </a:pPr>
            <a:r>
              <a:rPr lang="en-US" sz="1700" dirty="0">
                <a:latin typeface="Times New Roman" panose="02020603050405020304" pitchFamily="18" charset="0"/>
                <a:cs typeface="Times New Roman" panose="02020603050405020304" pitchFamily="18" charset="0"/>
              </a:rPr>
              <a:t>LDA model is fitted using this matrix to provide probability of each word belonging to respective topic.</a:t>
            </a:r>
            <a:endParaRPr sz="17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C3D26C6E-B988-534A-9CBB-2E40E2B9CBA3}"/>
              </a:ext>
            </a:extLst>
          </p:cNvPr>
          <p:cNvPicPr>
            <a:picLocks noChangeAspect="1"/>
          </p:cNvPicPr>
          <p:nvPr/>
        </p:nvPicPr>
        <p:blipFill>
          <a:blip r:embed="rId4"/>
          <a:stretch>
            <a:fillRect/>
          </a:stretch>
        </p:blipFill>
        <p:spPr>
          <a:xfrm>
            <a:off x="838200" y="3224123"/>
            <a:ext cx="4891040" cy="2792626"/>
          </a:xfrm>
          <a:prstGeom prst="rect">
            <a:avLst/>
          </a:prstGeom>
        </p:spPr>
      </p:pic>
      <p:pic>
        <p:nvPicPr>
          <p:cNvPr id="8" name="Picture 7">
            <a:extLst>
              <a:ext uri="{FF2B5EF4-FFF2-40B4-BE49-F238E27FC236}">
                <a16:creationId xmlns:a16="http://schemas.microsoft.com/office/drawing/2014/main" id="{3AFAC936-CE8A-ECF6-435E-D1D293DB3957}"/>
              </a:ext>
            </a:extLst>
          </p:cNvPr>
          <p:cNvPicPr>
            <a:picLocks noChangeAspect="1"/>
          </p:cNvPicPr>
          <p:nvPr/>
        </p:nvPicPr>
        <p:blipFill>
          <a:blip r:embed="rId5"/>
          <a:stretch>
            <a:fillRect/>
          </a:stretch>
        </p:blipFill>
        <p:spPr>
          <a:xfrm>
            <a:off x="6462762" y="3146549"/>
            <a:ext cx="3390900" cy="2870200"/>
          </a:xfrm>
          <a:prstGeom prst="rect">
            <a:avLst/>
          </a:prstGeom>
        </p:spPr>
      </p:pic>
    </p:spTree>
    <p:extLst>
      <p:ext uri="{BB962C8B-B14F-4D97-AF65-F5344CB8AC3E}">
        <p14:creationId xmlns:p14="http://schemas.microsoft.com/office/powerpoint/2010/main" val="268768686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15</a:t>
            </a:fld>
            <a:endParaRPr/>
          </a:p>
        </p:txBody>
      </p:sp>
      <p:pic>
        <p:nvPicPr>
          <p:cNvPr id="2" name="Picture 1">
            <a:extLst>
              <a:ext uri="{FF2B5EF4-FFF2-40B4-BE49-F238E27FC236}">
                <a16:creationId xmlns:a16="http://schemas.microsoft.com/office/drawing/2014/main" id="{4E1BA833-4CFC-D55A-8247-4CF30AEC62CF}"/>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07803184-D16D-DADF-7CBC-23AA17491414}"/>
              </a:ext>
            </a:extLst>
          </p:cNvPr>
          <p:cNvPicPr>
            <a:picLocks noChangeAspect="1"/>
          </p:cNvPicPr>
          <p:nvPr/>
        </p:nvPicPr>
        <p:blipFill>
          <a:blip r:embed="rId3"/>
          <a:stretch>
            <a:fillRect/>
          </a:stretch>
        </p:blipFill>
        <p:spPr>
          <a:xfrm>
            <a:off x="9606580" y="6329398"/>
            <a:ext cx="2358689" cy="113868"/>
          </a:xfrm>
          <a:prstGeom prst="rect">
            <a:avLst/>
          </a:prstGeom>
        </p:spPr>
      </p:pic>
      <p:sp>
        <p:nvSpPr>
          <p:cNvPr id="9" name="Data Preprocessing">
            <a:extLst>
              <a:ext uri="{FF2B5EF4-FFF2-40B4-BE49-F238E27FC236}">
                <a16:creationId xmlns:a16="http://schemas.microsoft.com/office/drawing/2014/main" id="{0172A8C4-F7E8-4BC2-B0AA-67DCEED302E5}"/>
              </a:ext>
            </a:extLst>
          </p:cNvPr>
          <p:cNvSpPr txBox="1">
            <a:spLocks noGrp="1"/>
          </p:cNvSpPr>
          <p:nvPr>
            <p:ph type="title"/>
          </p:nvPr>
        </p:nvSpPr>
        <p:spPr>
          <a:xfrm>
            <a:off x="838200" y="365125"/>
            <a:ext cx="10515600" cy="1325563"/>
          </a:xfrm>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lang="en-US" sz="4400" dirty="0">
                <a:solidFill>
                  <a:srgbClr val="00B050"/>
                </a:solidFill>
                <a:latin typeface="Times New Roman" panose="02020603050405020304" pitchFamily="18" charset="0"/>
                <a:cs typeface="Times New Roman" panose="02020603050405020304" pitchFamily="18" charset="0"/>
              </a:rPr>
              <a:t>Exploratory Data Analysis</a:t>
            </a:r>
            <a:endParaRPr sz="4400" dirty="0">
              <a:solidFill>
                <a:srgbClr val="00B05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E66DE02-9680-1BF8-B5CD-AA7CFD15114C}"/>
              </a:ext>
            </a:extLst>
          </p:cNvPr>
          <p:cNvPicPr>
            <a:picLocks noChangeAspect="1"/>
          </p:cNvPicPr>
          <p:nvPr/>
        </p:nvPicPr>
        <p:blipFill>
          <a:blip r:embed="rId4"/>
          <a:stretch>
            <a:fillRect/>
          </a:stretch>
        </p:blipFill>
        <p:spPr>
          <a:xfrm>
            <a:off x="5698647" y="1451575"/>
            <a:ext cx="6266622" cy="4079613"/>
          </a:xfrm>
          <a:prstGeom prst="rect">
            <a:avLst/>
          </a:prstGeom>
        </p:spPr>
      </p:pic>
      <p:sp>
        <p:nvSpPr>
          <p:cNvPr id="5" name="Techniques Used: Data preprocessing techniques included:…">
            <a:extLst>
              <a:ext uri="{FF2B5EF4-FFF2-40B4-BE49-F238E27FC236}">
                <a16:creationId xmlns:a16="http://schemas.microsoft.com/office/drawing/2014/main" id="{C9476FBB-CD3E-FC97-C634-C1D360C13D50}"/>
              </a:ext>
            </a:extLst>
          </p:cNvPr>
          <p:cNvSpPr txBox="1">
            <a:spLocks noGrp="1"/>
          </p:cNvSpPr>
          <p:nvPr>
            <p:ph type="body" idx="1"/>
          </p:nvPr>
        </p:nvSpPr>
        <p:spPr>
          <a:xfrm>
            <a:off x="838200" y="1451575"/>
            <a:ext cx="4707835" cy="4351338"/>
          </a:xfrm>
          <a:prstGeom prst="rect">
            <a:avLst/>
          </a:prstGeom>
        </p:spPr>
        <p:txBody>
          <a:bodyPr>
            <a:normAutofit/>
          </a:bodyPr>
          <a:lstStyle/>
          <a:p>
            <a:pPr marL="0" indent="0" defTabSz="963143">
              <a:spcBef>
                <a:spcPts val="1700"/>
              </a:spcBef>
              <a:buSzPct val="123000"/>
              <a:buNone/>
              <a:defRPr sz="1850">
                <a:latin typeface="Helvetica Neue"/>
                <a:ea typeface="Helvetica Neue"/>
                <a:cs typeface="Helvetica Neue"/>
                <a:sym typeface="Helvetica Neue"/>
              </a:defRPr>
            </a:pPr>
            <a:r>
              <a:rPr lang="en-US" sz="2000" b="1" dirty="0">
                <a:latin typeface="Times New Roman" panose="02020603050405020304" pitchFamily="18" charset="0"/>
                <a:cs typeface="Times New Roman" panose="02020603050405020304" pitchFamily="18" charset="0"/>
              </a:rPr>
              <a:t>Visualization with </a:t>
            </a:r>
            <a:r>
              <a:rPr lang="en-US" sz="2000" b="1" dirty="0" err="1">
                <a:latin typeface="Times New Roman" panose="02020603050405020304" pitchFamily="18" charset="0"/>
                <a:cs typeface="Times New Roman" panose="02020603050405020304" pitchFamily="18" charset="0"/>
              </a:rPr>
              <a:t>PyLDAVis</a:t>
            </a:r>
            <a:endParaRPr lang="en-US" sz="1700" dirty="0">
              <a:latin typeface="Times New Roman" panose="02020603050405020304" pitchFamily="18" charset="0"/>
              <a:cs typeface="Times New Roman" panose="02020603050405020304" pitchFamily="18" charset="0"/>
            </a:endParaRPr>
          </a:p>
          <a:p>
            <a:pPr marL="240791" indent="-240791" defTabSz="963143">
              <a:spcBef>
                <a:spcPts val="1700"/>
              </a:spcBef>
              <a:buSzPct val="123000"/>
              <a:buFontTx/>
              <a:defRPr sz="1850">
                <a:latin typeface="Helvetica Neue"/>
                <a:ea typeface="Helvetica Neue"/>
                <a:cs typeface="Helvetica Neue"/>
                <a:sym typeface="Helvetica Neue"/>
              </a:defRPr>
            </a:pPr>
            <a:r>
              <a:rPr lang="en-US" sz="1700" dirty="0">
                <a:latin typeface="Times New Roman" panose="02020603050405020304" pitchFamily="18" charset="0"/>
                <a:cs typeface="Times New Roman" panose="02020603050405020304" pitchFamily="18" charset="0"/>
              </a:rPr>
              <a:t>Helps user interpret the topics in a topic model.</a:t>
            </a:r>
            <a:endParaRPr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7765366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Research Design"/>
          <p:cNvSpPr txBox="1">
            <a:spLocks noGrp="1"/>
          </p:cNvSpPr>
          <p:nvPr>
            <p:ph type="title"/>
          </p:nvPr>
        </p:nvSpPr>
        <p:spPr>
          <a:xfrm>
            <a:off x="838199" y="2154322"/>
            <a:ext cx="10515601" cy="1325564"/>
          </a:xfrm>
          <a:prstGeom prst="rect">
            <a:avLst/>
          </a:prstGeom>
        </p:spPr>
        <p:txBody>
          <a:bodyPr>
            <a:normAutofit/>
          </a:bodyPr>
          <a:lstStyle>
            <a:lvl1pPr>
              <a:defRPr b="1">
                <a:latin typeface="Carlito"/>
                <a:ea typeface="Carlito"/>
                <a:cs typeface="Carlito"/>
                <a:sym typeface="Carlito"/>
              </a:defRPr>
            </a:lvl1pPr>
          </a:lstStyle>
          <a:p>
            <a:r>
              <a:rPr dirty="0">
                <a:solidFill>
                  <a:srgbClr val="00B050"/>
                </a:solidFill>
                <a:latin typeface="+mj-lt"/>
              </a:rPr>
              <a:t>Research Design</a:t>
            </a:r>
          </a:p>
        </p:txBody>
      </p:sp>
      <p:sp>
        <p:nvSpPr>
          <p:cNvPr id="14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16</a:t>
            </a:fld>
            <a:endParaRPr/>
          </a:p>
        </p:txBody>
      </p:sp>
      <p:pic>
        <p:nvPicPr>
          <p:cNvPr id="141" name="Screenshot 2024-04-08 at 6.14.51 AM.png" descr="Screenshot 2024-04-08 at 6.14.51 AM.png"/>
          <p:cNvPicPr>
            <a:picLocks noChangeAspect="1"/>
          </p:cNvPicPr>
          <p:nvPr/>
        </p:nvPicPr>
        <p:blipFill>
          <a:blip r:embed="rId2"/>
          <a:stretch>
            <a:fillRect/>
          </a:stretch>
        </p:blipFill>
        <p:spPr>
          <a:xfrm>
            <a:off x="5488164" y="1338467"/>
            <a:ext cx="4528397" cy="5324598"/>
          </a:xfrm>
          <a:prstGeom prst="rect">
            <a:avLst/>
          </a:prstGeom>
          <a:ln w="12700">
            <a:miter lim="400000"/>
          </a:ln>
        </p:spPr>
      </p:pic>
      <p:pic>
        <p:nvPicPr>
          <p:cNvPr id="2" name="Picture 1">
            <a:extLst>
              <a:ext uri="{FF2B5EF4-FFF2-40B4-BE49-F238E27FC236}">
                <a16:creationId xmlns:a16="http://schemas.microsoft.com/office/drawing/2014/main" id="{E1AF2763-93A4-A40E-8411-C7E296F5FD30}"/>
              </a:ext>
            </a:extLst>
          </p:cNvPr>
          <p:cNvPicPr>
            <a:picLocks noChangeAspect="1"/>
          </p:cNvPicPr>
          <p:nvPr/>
        </p:nvPicPr>
        <p:blipFill>
          <a:blip r:embed="rId3"/>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5BDC75F5-460D-5307-5F37-45CDE2DF3B2A}"/>
              </a:ext>
            </a:extLst>
          </p:cNvPr>
          <p:cNvPicPr>
            <a:picLocks noChangeAspect="1"/>
          </p:cNvPicPr>
          <p:nvPr/>
        </p:nvPicPr>
        <p:blipFill>
          <a:blip r:embed="rId4"/>
          <a:stretch>
            <a:fillRect/>
          </a:stretch>
        </p:blipFill>
        <p:spPr>
          <a:xfrm>
            <a:off x="9606580" y="6329398"/>
            <a:ext cx="2358689" cy="113868"/>
          </a:xfrm>
          <a:prstGeom prst="rect">
            <a:avLst/>
          </a:prstGeom>
        </p:spPr>
      </p:pic>
      <p:sp>
        <p:nvSpPr>
          <p:cNvPr id="4" name="Rectangle 3">
            <a:extLst>
              <a:ext uri="{FF2B5EF4-FFF2-40B4-BE49-F238E27FC236}">
                <a16:creationId xmlns:a16="http://schemas.microsoft.com/office/drawing/2014/main" id="{4455FE7E-EC0B-421B-998D-396B83543AA8}"/>
              </a:ext>
            </a:extLst>
          </p:cNvPr>
          <p:cNvSpPr/>
          <p:nvPr/>
        </p:nvSpPr>
        <p:spPr>
          <a:xfrm>
            <a:off x="5944170" y="743712"/>
            <a:ext cx="1736779" cy="483752"/>
          </a:xfrm>
          <a:prstGeom prst="rect">
            <a:avLst/>
          </a:prstGeom>
          <a:solidFill>
            <a:srgbClr val="FFFFDE"/>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905627C1-B4AF-4618-8DD5-D43E8DB1BBE7}"/>
              </a:ext>
            </a:extLst>
          </p:cNvPr>
          <p:cNvSpPr/>
          <p:nvPr/>
        </p:nvSpPr>
        <p:spPr>
          <a:xfrm>
            <a:off x="6211645" y="854715"/>
            <a:ext cx="1225118" cy="215444"/>
          </a:xfrm>
          <a:prstGeom prst="rect">
            <a:avLst/>
          </a:prstGeom>
          <a:solidFill>
            <a:srgbClr val="EDECFE"/>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1400" dirty="0"/>
              <a:t>  Audio Data</a:t>
            </a:r>
            <a:endParaRPr kumimoji="0" lang="en-US" sz="1400" i="0" u="none" strike="noStrike" cap="none" spc="0" normalizeH="0" baseline="0" dirty="0">
              <a:ln>
                <a:noFill/>
              </a:ln>
              <a:solidFill>
                <a:srgbClr val="000000"/>
              </a:solidFill>
              <a:effectLst/>
              <a:uFillTx/>
              <a:latin typeface="+mj-lt"/>
              <a:ea typeface="+mj-ea"/>
              <a:cs typeface="+mj-cs"/>
              <a:sym typeface="Calibri"/>
            </a:endParaRPr>
          </a:p>
        </p:txBody>
      </p:sp>
      <p:cxnSp>
        <p:nvCxnSpPr>
          <p:cNvPr id="8" name="Straight Arrow Connector 7">
            <a:extLst>
              <a:ext uri="{FF2B5EF4-FFF2-40B4-BE49-F238E27FC236}">
                <a16:creationId xmlns:a16="http://schemas.microsoft.com/office/drawing/2014/main" id="{D7CD9C0F-FD68-4596-BF55-5C7F96DEEBD4}"/>
              </a:ext>
            </a:extLst>
          </p:cNvPr>
          <p:cNvCxnSpPr>
            <a:cxnSpLocks/>
          </p:cNvCxnSpPr>
          <p:nvPr/>
        </p:nvCxnSpPr>
        <p:spPr>
          <a:xfrm>
            <a:off x="6799821" y="1211978"/>
            <a:ext cx="0" cy="61682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Model Training and Evaluation"/>
          <p:cNvSpPr txBox="1">
            <a:spLocks noGrp="1"/>
          </p:cNvSpPr>
          <p:nvPr>
            <p:ph type="title"/>
          </p:nvPr>
        </p:nvSpPr>
        <p:spPr>
          <a:xfrm>
            <a:off x="838200" y="365125"/>
            <a:ext cx="10003971" cy="1741261"/>
          </a:xfrm>
          <a:prstGeom prst="rect">
            <a:avLst/>
          </a:prstGeom>
        </p:spPr>
        <p:txBody>
          <a:bodyPr>
            <a:noAutofit/>
          </a:bodyPr>
          <a:lstStyle>
            <a:lvl1pPr defTabSz="1706836">
              <a:lnSpc>
                <a:spcPct val="80000"/>
              </a:lnSpc>
              <a:defRPr sz="5950" b="1" spc="-140">
                <a:latin typeface="Helvetica Neue"/>
                <a:ea typeface="Helvetica Neue"/>
                <a:cs typeface="Helvetica Neue"/>
                <a:sym typeface="Helvetica Neue"/>
              </a:defRPr>
            </a:lvl1pPr>
          </a:lstStyle>
          <a:p>
            <a:r>
              <a:rPr lang="en-US" sz="4400" dirty="0">
                <a:solidFill>
                  <a:srgbClr val="00B050"/>
                </a:solidFill>
                <a:latin typeface="+mj-lt"/>
              </a:rPr>
              <a:t>Model Architecture</a:t>
            </a:r>
          </a:p>
        </p:txBody>
      </p:sp>
      <p:sp>
        <p:nvSpPr>
          <p:cNvPr id="144" name="Training Process: The Multilayer Perceptron (MLP) model was trained using back propagation algorithm, iteratively adjusting weights to minimise error between predicted and actual outcomes.…"/>
          <p:cNvSpPr txBox="1">
            <a:spLocks noGrp="1"/>
          </p:cNvSpPr>
          <p:nvPr>
            <p:ph type="body" idx="1"/>
          </p:nvPr>
        </p:nvSpPr>
        <p:spPr>
          <a:xfrm>
            <a:off x="675861" y="1524000"/>
            <a:ext cx="10677939" cy="4652963"/>
          </a:xfrm>
          <a:prstGeom prst="rect">
            <a:avLst/>
          </a:prstGeom>
        </p:spPr>
        <p:txBody>
          <a:bodyPr>
            <a:normAutofit/>
          </a:bodyPr>
          <a:lstStyle/>
          <a:p>
            <a:pPr marL="0" indent="0" defTabSz="1463002">
              <a:spcBef>
                <a:spcPts val="2700"/>
              </a:spcBef>
              <a:buSzPct val="123000"/>
              <a:buNone/>
              <a:defRPr sz="2880">
                <a:latin typeface="Helvetica Neue"/>
                <a:ea typeface="Helvetica Neue"/>
                <a:cs typeface="Helvetica Neue"/>
                <a:sym typeface="Helvetica Neue"/>
              </a:defRPr>
            </a:pPr>
            <a:r>
              <a:rPr lang="en-US" sz="1700" dirty="0">
                <a:latin typeface="+mn-lt"/>
              </a:rPr>
              <a:t> </a:t>
            </a:r>
          </a:p>
        </p:txBody>
      </p:sp>
      <p:sp>
        <p:nvSpPr>
          <p:cNvPr id="14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17</a:t>
            </a:fld>
            <a:endParaRPr/>
          </a:p>
        </p:txBody>
      </p:sp>
      <p:pic>
        <p:nvPicPr>
          <p:cNvPr id="2" name="Picture 1">
            <a:extLst>
              <a:ext uri="{FF2B5EF4-FFF2-40B4-BE49-F238E27FC236}">
                <a16:creationId xmlns:a16="http://schemas.microsoft.com/office/drawing/2014/main" id="{24254C1D-D3D5-E653-0D5C-C50EE9B1C991}"/>
              </a:ext>
            </a:extLst>
          </p:cNvPr>
          <p:cNvPicPr>
            <a:picLocks noChangeAspect="1"/>
          </p:cNvPicPr>
          <p:nvPr/>
        </p:nvPicPr>
        <p:blipFill>
          <a:blip r:embed="rId3"/>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F9FDE469-5709-430A-736E-51C4B0FEA4C1}"/>
              </a:ext>
            </a:extLst>
          </p:cNvPr>
          <p:cNvPicPr>
            <a:picLocks noChangeAspect="1"/>
          </p:cNvPicPr>
          <p:nvPr/>
        </p:nvPicPr>
        <p:blipFill>
          <a:blip r:embed="rId4"/>
          <a:stretch>
            <a:fillRect/>
          </a:stretch>
        </p:blipFill>
        <p:spPr>
          <a:xfrm>
            <a:off x="9606580" y="6329398"/>
            <a:ext cx="2358689" cy="113868"/>
          </a:xfrm>
          <a:prstGeom prst="rect">
            <a:avLst/>
          </a:prstGeom>
        </p:spPr>
      </p:pic>
      <p:sp>
        <p:nvSpPr>
          <p:cNvPr id="5" name="Rectangle 4">
            <a:extLst>
              <a:ext uri="{FF2B5EF4-FFF2-40B4-BE49-F238E27FC236}">
                <a16:creationId xmlns:a16="http://schemas.microsoft.com/office/drawing/2014/main" id="{E26329BC-783C-D857-AC9C-16F85C9A5776}"/>
              </a:ext>
            </a:extLst>
          </p:cNvPr>
          <p:cNvSpPr/>
          <p:nvPr/>
        </p:nvSpPr>
        <p:spPr>
          <a:xfrm>
            <a:off x="6621390" y="580680"/>
            <a:ext cx="4164534" cy="1831271"/>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100" b="0" i="0" u="none" strike="noStrike" cap="none" spc="0" normalizeH="0" baseline="0">
                <a:ln>
                  <a:noFill/>
                </a:ln>
                <a:solidFill>
                  <a:schemeClr val="accent1">
                    <a:lumMod val="75000"/>
                  </a:schemeClr>
                </a:solidFill>
                <a:effectLst/>
                <a:uFillTx/>
                <a:latin typeface="+mj-lt"/>
                <a:ea typeface="+mj-ea"/>
                <a:cs typeface="+mj-cs"/>
                <a:sym typeface="Calibri"/>
              </a:rPr>
              <a:t>   Data </a:t>
            </a:r>
            <a:r>
              <a:rPr kumimoji="0" lang="en-US" sz="1100" b="0" i="0" u="none" strike="noStrike" cap="none" spc="0" normalizeH="0" baseline="0" dirty="0">
                <a:ln>
                  <a:noFill/>
                </a:ln>
                <a:solidFill>
                  <a:schemeClr val="accent1">
                    <a:lumMod val="75000"/>
                  </a:schemeClr>
                </a:solidFill>
                <a:effectLst/>
                <a:uFillTx/>
                <a:latin typeface="+mj-lt"/>
                <a:ea typeface="+mj-ea"/>
                <a:cs typeface="+mj-cs"/>
                <a:sym typeface="Calibri"/>
              </a:rPr>
              <a:t>Preprocessing</a:t>
            </a:r>
          </a:p>
          <a:p>
            <a:pPr marL="0" marR="0" indent="0" algn="l" defTabSz="914400" rtl="0" fontAlgn="auto" latinLnBrk="0" hangingPunct="0">
              <a:lnSpc>
                <a:spcPct val="100000"/>
              </a:lnSpc>
              <a:spcBef>
                <a:spcPts val="0"/>
              </a:spcBef>
              <a:spcAft>
                <a:spcPts val="0"/>
              </a:spcAft>
              <a:buClrTx/>
              <a:buSzTx/>
              <a:buFontTx/>
              <a:buNone/>
              <a:tabLst/>
            </a:pPr>
            <a:endParaRPr lang="en-US" dirty="0">
              <a:solidFill>
                <a:srgbClr val="000000"/>
              </a:solidFill>
              <a:latin typeface="+mj-lt"/>
              <a:ea typeface="+mj-ea"/>
              <a:cs typeface="+mj-cs"/>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j-lt"/>
              <a:ea typeface="+mj-ea"/>
              <a:cs typeface="+mj-cs"/>
              <a:sym typeface="Calibri"/>
            </a:endParaRPr>
          </a:p>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j-lt"/>
                <a:ea typeface="+mj-ea"/>
                <a:cs typeface="+mj-cs"/>
                <a:sym typeface="Calibri"/>
              </a:rPr>
              <a:t> </a:t>
            </a: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j-lt"/>
              <a:ea typeface="+mj-ea"/>
              <a:cs typeface="+mj-cs"/>
              <a:sym typeface="Calibri"/>
            </a:endParaRPr>
          </a:p>
          <a:p>
            <a:pPr marL="0" marR="0" indent="0" algn="l" defTabSz="914400" rtl="0" fontAlgn="auto" latinLnBrk="0" hangingPunct="0">
              <a:lnSpc>
                <a:spcPct val="100000"/>
              </a:lnSpc>
              <a:spcBef>
                <a:spcPts val="0"/>
              </a:spcBef>
              <a:spcAft>
                <a:spcPts val="0"/>
              </a:spcAft>
              <a:buClrTx/>
              <a:buSzTx/>
              <a:buFontTx/>
              <a:buNone/>
              <a:tabLst/>
            </a:pPr>
            <a:endParaRPr lang="en-US" dirty="0">
              <a:solidFill>
                <a:srgbClr val="000000"/>
              </a:solidFill>
              <a:latin typeface="+mj-lt"/>
              <a:ea typeface="+mj-ea"/>
              <a:cs typeface="+mj-cs"/>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0DA4E2C7-3AFC-6D3C-D7EA-66C05C240096}"/>
              </a:ext>
            </a:extLst>
          </p:cNvPr>
          <p:cNvSpPr/>
          <p:nvPr/>
        </p:nvSpPr>
        <p:spPr>
          <a:xfrm>
            <a:off x="6900858" y="2843822"/>
            <a:ext cx="3605597" cy="3453510"/>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8" name="Rectangle 7">
            <a:extLst>
              <a:ext uri="{FF2B5EF4-FFF2-40B4-BE49-F238E27FC236}">
                <a16:creationId xmlns:a16="http://schemas.microsoft.com/office/drawing/2014/main" id="{ACFC2447-D5BE-D1C4-5FDD-B6EBDF00D3DB}"/>
              </a:ext>
            </a:extLst>
          </p:cNvPr>
          <p:cNvSpPr/>
          <p:nvPr/>
        </p:nvSpPr>
        <p:spPr>
          <a:xfrm>
            <a:off x="7899776" y="700160"/>
            <a:ext cx="1166070"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Raw </a:t>
            </a:r>
            <a:r>
              <a:rPr lang="en-US" sz="1200" dirty="0">
                <a:solidFill>
                  <a:srgbClr val="000000"/>
                </a:solidFill>
                <a:latin typeface="+mj-lt"/>
                <a:ea typeface="+mj-ea"/>
                <a:cs typeface="+mj-cs"/>
              </a:rPr>
              <a:t>E</a:t>
            </a:r>
            <a:r>
              <a:rPr kumimoji="0" lang="en-US" sz="1200" b="0" i="0" u="none" strike="noStrike" cap="none" spc="0" normalizeH="0" baseline="0" dirty="0">
                <a:ln>
                  <a:noFill/>
                </a:ln>
                <a:solidFill>
                  <a:srgbClr val="000000"/>
                </a:solidFill>
                <a:effectLst/>
                <a:uFillTx/>
                <a:latin typeface="+mj-lt"/>
                <a:ea typeface="+mj-ea"/>
                <a:cs typeface="+mj-cs"/>
                <a:sym typeface="Calibri"/>
              </a:rPr>
              <a:t>ssays</a:t>
            </a:r>
          </a:p>
        </p:txBody>
      </p:sp>
      <p:sp>
        <p:nvSpPr>
          <p:cNvPr id="9" name="Rectangle 8">
            <a:extLst>
              <a:ext uri="{FF2B5EF4-FFF2-40B4-BE49-F238E27FC236}">
                <a16:creationId xmlns:a16="http://schemas.microsoft.com/office/drawing/2014/main" id="{8FFEF2F8-4A07-8368-1BB7-47173439FDFA}"/>
              </a:ext>
            </a:extLst>
          </p:cNvPr>
          <p:cNvSpPr/>
          <p:nvPr/>
        </p:nvSpPr>
        <p:spPr>
          <a:xfrm>
            <a:off x="9593840" y="1539121"/>
            <a:ext cx="1039670"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Tokenization</a:t>
            </a:r>
          </a:p>
        </p:txBody>
      </p:sp>
      <p:sp>
        <p:nvSpPr>
          <p:cNvPr id="10" name="Rectangle 9">
            <a:extLst>
              <a:ext uri="{FF2B5EF4-FFF2-40B4-BE49-F238E27FC236}">
                <a16:creationId xmlns:a16="http://schemas.microsoft.com/office/drawing/2014/main" id="{10286803-F22E-1758-289D-3F2A48F2C7DC}"/>
              </a:ext>
            </a:extLst>
          </p:cNvPr>
          <p:cNvSpPr/>
          <p:nvPr/>
        </p:nvSpPr>
        <p:spPr>
          <a:xfrm>
            <a:off x="8713178" y="1106865"/>
            <a:ext cx="1640949"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Language Correction</a:t>
            </a:r>
          </a:p>
        </p:txBody>
      </p:sp>
      <p:sp>
        <p:nvSpPr>
          <p:cNvPr id="11" name="Rectangle 10">
            <a:extLst>
              <a:ext uri="{FF2B5EF4-FFF2-40B4-BE49-F238E27FC236}">
                <a16:creationId xmlns:a16="http://schemas.microsoft.com/office/drawing/2014/main" id="{14245E95-9B21-7C8A-1DE3-79E00991C269}"/>
              </a:ext>
            </a:extLst>
          </p:cNvPr>
          <p:cNvSpPr/>
          <p:nvPr/>
        </p:nvSpPr>
        <p:spPr>
          <a:xfrm>
            <a:off x="6715875" y="2042089"/>
            <a:ext cx="1258349"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Additional Features</a:t>
            </a:r>
          </a:p>
        </p:txBody>
      </p:sp>
      <p:sp>
        <p:nvSpPr>
          <p:cNvPr id="12" name="Rectangle 11">
            <a:extLst>
              <a:ext uri="{FF2B5EF4-FFF2-40B4-BE49-F238E27FC236}">
                <a16:creationId xmlns:a16="http://schemas.microsoft.com/office/drawing/2014/main" id="{E6F4F11B-8A86-10C8-3CFF-84F012AA582E}"/>
              </a:ext>
            </a:extLst>
          </p:cNvPr>
          <p:cNvSpPr/>
          <p:nvPr/>
        </p:nvSpPr>
        <p:spPr>
          <a:xfrm>
            <a:off x="8788719" y="2136605"/>
            <a:ext cx="1166070"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Word Embedding</a:t>
            </a:r>
          </a:p>
        </p:txBody>
      </p:sp>
      <p:sp>
        <p:nvSpPr>
          <p:cNvPr id="18" name="Rectangle 17">
            <a:extLst>
              <a:ext uri="{FF2B5EF4-FFF2-40B4-BE49-F238E27FC236}">
                <a16:creationId xmlns:a16="http://schemas.microsoft.com/office/drawing/2014/main" id="{535D7F6A-5D13-0334-000D-2E3028FDAC0A}"/>
              </a:ext>
            </a:extLst>
          </p:cNvPr>
          <p:cNvSpPr/>
          <p:nvPr/>
        </p:nvSpPr>
        <p:spPr>
          <a:xfrm>
            <a:off x="8028828" y="5979902"/>
            <a:ext cx="1057915"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Output</a:t>
            </a:r>
          </a:p>
        </p:txBody>
      </p:sp>
      <p:sp>
        <p:nvSpPr>
          <p:cNvPr id="19" name="Rectangle 18">
            <a:extLst>
              <a:ext uri="{FF2B5EF4-FFF2-40B4-BE49-F238E27FC236}">
                <a16:creationId xmlns:a16="http://schemas.microsoft.com/office/drawing/2014/main" id="{F5A1CB0E-CECA-2973-A4B6-6F584FE1998A}"/>
              </a:ext>
            </a:extLst>
          </p:cNvPr>
          <p:cNvSpPr/>
          <p:nvPr/>
        </p:nvSpPr>
        <p:spPr>
          <a:xfrm>
            <a:off x="7996355" y="4188474"/>
            <a:ext cx="1039670"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Dropout</a:t>
            </a:r>
          </a:p>
        </p:txBody>
      </p:sp>
      <p:sp>
        <p:nvSpPr>
          <p:cNvPr id="20" name="Rectangle 19">
            <a:extLst>
              <a:ext uri="{FF2B5EF4-FFF2-40B4-BE49-F238E27FC236}">
                <a16:creationId xmlns:a16="http://schemas.microsoft.com/office/drawing/2014/main" id="{3D49AFB9-B5BB-1044-21CE-87A38E20ABE8}"/>
              </a:ext>
            </a:extLst>
          </p:cNvPr>
          <p:cNvSpPr/>
          <p:nvPr/>
        </p:nvSpPr>
        <p:spPr>
          <a:xfrm>
            <a:off x="8026176" y="3240793"/>
            <a:ext cx="1039670"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LSTM </a:t>
            </a:r>
          </a:p>
        </p:txBody>
      </p:sp>
      <p:sp>
        <p:nvSpPr>
          <p:cNvPr id="23" name="Rectangle 22">
            <a:extLst>
              <a:ext uri="{FF2B5EF4-FFF2-40B4-BE49-F238E27FC236}">
                <a16:creationId xmlns:a16="http://schemas.microsoft.com/office/drawing/2014/main" id="{6216E728-2A9A-D435-DBBB-DBBCDBAC10DA}"/>
              </a:ext>
            </a:extLst>
          </p:cNvPr>
          <p:cNvSpPr/>
          <p:nvPr/>
        </p:nvSpPr>
        <p:spPr>
          <a:xfrm>
            <a:off x="8048166" y="4912359"/>
            <a:ext cx="1039660"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Flatten Layer</a:t>
            </a:r>
          </a:p>
        </p:txBody>
      </p:sp>
      <p:cxnSp>
        <p:nvCxnSpPr>
          <p:cNvPr id="26" name="Straight Arrow Connector 25">
            <a:extLst>
              <a:ext uri="{FF2B5EF4-FFF2-40B4-BE49-F238E27FC236}">
                <a16:creationId xmlns:a16="http://schemas.microsoft.com/office/drawing/2014/main" id="{1F5786D9-5B21-52B1-84B5-A0D03C667FF9}"/>
              </a:ext>
            </a:extLst>
          </p:cNvPr>
          <p:cNvCxnSpPr>
            <a:cxnSpLocks/>
          </p:cNvCxnSpPr>
          <p:nvPr/>
        </p:nvCxnSpPr>
        <p:spPr>
          <a:xfrm>
            <a:off x="8566910" y="3489517"/>
            <a:ext cx="0" cy="698957"/>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7" name="Straight Arrow Connector 26">
            <a:extLst>
              <a:ext uri="{FF2B5EF4-FFF2-40B4-BE49-F238E27FC236}">
                <a16:creationId xmlns:a16="http://schemas.microsoft.com/office/drawing/2014/main" id="{68134FA6-AB77-1B36-A474-040CF6ADCBF9}"/>
              </a:ext>
            </a:extLst>
          </p:cNvPr>
          <p:cNvCxnSpPr>
            <a:cxnSpLocks/>
          </p:cNvCxnSpPr>
          <p:nvPr/>
        </p:nvCxnSpPr>
        <p:spPr>
          <a:xfrm flipH="1">
            <a:off x="8548567" y="5612524"/>
            <a:ext cx="97" cy="367378"/>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9" name="Straight Arrow Connector 28">
            <a:extLst>
              <a:ext uri="{FF2B5EF4-FFF2-40B4-BE49-F238E27FC236}">
                <a16:creationId xmlns:a16="http://schemas.microsoft.com/office/drawing/2014/main" id="{ED4C311B-1EC1-9816-3C45-63D7C2B4A59F}"/>
              </a:ext>
            </a:extLst>
          </p:cNvPr>
          <p:cNvCxnSpPr>
            <a:cxnSpLocks/>
          </p:cNvCxnSpPr>
          <p:nvPr/>
        </p:nvCxnSpPr>
        <p:spPr>
          <a:xfrm>
            <a:off x="8567996" y="4432889"/>
            <a:ext cx="0" cy="464932"/>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0" name="Straight Arrow Connector 39">
            <a:extLst>
              <a:ext uri="{FF2B5EF4-FFF2-40B4-BE49-F238E27FC236}">
                <a16:creationId xmlns:a16="http://schemas.microsoft.com/office/drawing/2014/main" id="{5C6F9667-D7E4-5AAC-6496-D11EE6961A54}"/>
              </a:ext>
            </a:extLst>
          </p:cNvPr>
          <p:cNvCxnSpPr>
            <a:cxnSpLocks/>
          </p:cNvCxnSpPr>
          <p:nvPr/>
        </p:nvCxnSpPr>
        <p:spPr>
          <a:xfrm>
            <a:off x="8482811" y="890022"/>
            <a:ext cx="706652" cy="186624"/>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41" name="Straight Arrow Connector 40">
            <a:extLst>
              <a:ext uri="{FF2B5EF4-FFF2-40B4-BE49-F238E27FC236}">
                <a16:creationId xmlns:a16="http://schemas.microsoft.com/office/drawing/2014/main" id="{8D988297-6F2F-008E-D428-3D96A2E721ED}"/>
              </a:ext>
            </a:extLst>
          </p:cNvPr>
          <p:cNvCxnSpPr>
            <a:cxnSpLocks/>
            <a:stCxn id="8" idx="2"/>
            <a:endCxn id="11" idx="0"/>
          </p:cNvCxnSpPr>
          <p:nvPr/>
        </p:nvCxnSpPr>
        <p:spPr>
          <a:xfrm flipH="1">
            <a:off x="7345050" y="884826"/>
            <a:ext cx="1137761" cy="1157263"/>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55" name="Curved Connector 54">
            <a:extLst>
              <a:ext uri="{FF2B5EF4-FFF2-40B4-BE49-F238E27FC236}">
                <a16:creationId xmlns:a16="http://schemas.microsoft.com/office/drawing/2014/main" id="{2B17954A-EEA8-7E23-7653-640C78C3ECAD}"/>
              </a:ext>
            </a:extLst>
          </p:cNvPr>
          <p:cNvCxnSpPr>
            <a:cxnSpLocks/>
            <a:stCxn id="11" idx="2"/>
          </p:cNvCxnSpPr>
          <p:nvPr/>
        </p:nvCxnSpPr>
        <p:spPr>
          <a:xfrm rot="16200000" flipH="1">
            <a:off x="7467698" y="2104107"/>
            <a:ext cx="958318" cy="1203614"/>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58" name="Curved Connector 57">
            <a:extLst>
              <a:ext uri="{FF2B5EF4-FFF2-40B4-BE49-F238E27FC236}">
                <a16:creationId xmlns:a16="http://schemas.microsoft.com/office/drawing/2014/main" id="{B86DC3D9-ED62-E7E1-6FC2-037BCF9E726B}"/>
              </a:ext>
            </a:extLst>
          </p:cNvPr>
          <p:cNvCxnSpPr>
            <a:cxnSpLocks/>
          </p:cNvCxnSpPr>
          <p:nvPr/>
        </p:nvCxnSpPr>
        <p:spPr>
          <a:xfrm rot="5400000">
            <a:off x="8537693" y="2337443"/>
            <a:ext cx="858604" cy="836653"/>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128" name="TextBox 127">
            <a:extLst>
              <a:ext uri="{FF2B5EF4-FFF2-40B4-BE49-F238E27FC236}">
                <a16:creationId xmlns:a16="http://schemas.microsoft.com/office/drawing/2014/main" id="{9A4A0686-04D2-98CF-F275-89AD53AB9A02}"/>
              </a:ext>
            </a:extLst>
          </p:cNvPr>
          <p:cNvSpPr txBox="1"/>
          <p:nvPr/>
        </p:nvSpPr>
        <p:spPr>
          <a:xfrm>
            <a:off x="7052441" y="2930040"/>
            <a:ext cx="1514469" cy="1692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100" b="0" i="0" u="none" strike="noStrike" cap="none" spc="0" normalizeH="0" baseline="0" dirty="0">
                <a:ln>
                  <a:noFill/>
                </a:ln>
                <a:solidFill>
                  <a:schemeClr val="accent2">
                    <a:lumMod val="75000"/>
                  </a:schemeClr>
                </a:solidFill>
                <a:effectLst/>
                <a:uFillTx/>
                <a:latin typeface="+mj-lt"/>
                <a:ea typeface="+mj-ea"/>
                <a:cs typeface="+mj-cs"/>
                <a:sym typeface="Calibri"/>
              </a:rPr>
              <a:t>Neural Network Model </a:t>
            </a:r>
          </a:p>
        </p:txBody>
      </p:sp>
      <p:cxnSp>
        <p:nvCxnSpPr>
          <p:cNvPr id="14" name="Straight Arrow Connector 13">
            <a:extLst>
              <a:ext uri="{FF2B5EF4-FFF2-40B4-BE49-F238E27FC236}">
                <a16:creationId xmlns:a16="http://schemas.microsoft.com/office/drawing/2014/main" id="{33619356-E042-CD3F-0C74-EC128349F2A0}"/>
              </a:ext>
            </a:extLst>
          </p:cNvPr>
          <p:cNvCxnSpPr>
            <a:cxnSpLocks/>
            <a:endCxn id="9" idx="0"/>
          </p:cNvCxnSpPr>
          <p:nvPr/>
        </p:nvCxnSpPr>
        <p:spPr>
          <a:xfrm>
            <a:off x="9451464" y="1281527"/>
            <a:ext cx="662211" cy="257594"/>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1" name="Straight Arrow Connector 20">
            <a:extLst>
              <a:ext uri="{FF2B5EF4-FFF2-40B4-BE49-F238E27FC236}">
                <a16:creationId xmlns:a16="http://schemas.microsoft.com/office/drawing/2014/main" id="{908EBD68-D33A-2693-1891-008BD08519D5}"/>
              </a:ext>
            </a:extLst>
          </p:cNvPr>
          <p:cNvCxnSpPr>
            <a:cxnSpLocks/>
            <a:endCxn id="12" idx="0"/>
          </p:cNvCxnSpPr>
          <p:nvPr/>
        </p:nvCxnSpPr>
        <p:spPr>
          <a:xfrm flipH="1">
            <a:off x="9371754" y="1754006"/>
            <a:ext cx="655589" cy="382599"/>
          </a:xfrm>
          <a:prstGeom prst="straightConnector1">
            <a:avLst/>
          </a:prstGeom>
          <a:noFill/>
          <a:ln w="127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6" name="Rectangle 5">
            <a:extLst>
              <a:ext uri="{FF2B5EF4-FFF2-40B4-BE49-F238E27FC236}">
                <a16:creationId xmlns:a16="http://schemas.microsoft.com/office/drawing/2014/main" id="{0B90BA60-2C50-2816-6E87-709B70559109}"/>
              </a:ext>
            </a:extLst>
          </p:cNvPr>
          <p:cNvSpPr/>
          <p:nvPr/>
        </p:nvSpPr>
        <p:spPr>
          <a:xfrm>
            <a:off x="8048166" y="5423167"/>
            <a:ext cx="1039660" cy="184666"/>
          </a:xfrm>
          <a:prstGeom prst="rect">
            <a:avLst/>
          </a:prstGeom>
          <a:solidFill>
            <a:schemeClr val="accent6">
              <a:lumMod val="20000"/>
              <a:lumOff val="80000"/>
            </a:schemeClr>
          </a:solidFill>
          <a:ln/>
          <a:effectLst>
            <a:softEdge rad="12700"/>
          </a:effectLst>
        </p:spPr>
        <p:style>
          <a:lnRef idx="2">
            <a:schemeClr val="accent4"/>
          </a:lnRef>
          <a:fillRef idx="1">
            <a:schemeClr val="lt1"/>
          </a:fillRef>
          <a:effectRef idx="0">
            <a:schemeClr val="accent4"/>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0000"/>
                </a:solidFill>
                <a:effectLst/>
                <a:uFillTx/>
                <a:latin typeface="+mj-lt"/>
                <a:ea typeface="+mj-ea"/>
                <a:cs typeface="+mj-cs"/>
                <a:sym typeface="Calibri"/>
              </a:rPr>
              <a:t>   Dense Layer</a:t>
            </a:r>
          </a:p>
        </p:txBody>
      </p:sp>
      <p:cxnSp>
        <p:nvCxnSpPr>
          <p:cNvPr id="15" name="Straight Arrow Connector 14">
            <a:extLst>
              <a:ext uri="{FF2B5EF4-FFF2-40B4-BE49-F238E27FC236}">
                <a16:creationId xmlns:a16="http://schemas.microsoft.com/office/drawing/2014/main" id="{F23CE71C-A27E-C616-135D-AEFC90ADA450}"/>
              </a:ext>
            </a:extLst>
          </p:cNvPr>
          <p:cNvCxnSpPr>
            <a:cxnSpLocks/>
          </p:cNvCxnSpPr>
          <p:nvPr/>
        </p:nvCxnSpPr>
        <p:spPr>
          <a:xfrm>
            <a:off x="8557785" y="5097025"/>
            <a:ext cx="9125" cy="326142"/>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Model Training and Evaluation"/>
          <p:cNvSpPr txBox="1">
            <a:spLocks noGrp="1"/>
          </p:cNvSpPr>
          <p:nvPr>
            <p:ph type="title"/>
          </p:nvPr>
        </p:nvSpPr>
        <p:spPr>
          <a:xfrm>
            <a:off x="838200" y="365125"/>
            <a:ext cx="10003971" cy="1741261"/>
          </a:xfrm>
          <a:prstGeom prst="rect">
            <a:avLst/>
          </a:prstGeom>
        </p:spPr>
        <p:txBody>
          <a:bodyPr>
            <a:noAutofit/>
          </a:bodyPr>
          <a:lstStyle>
            <a:lvl1pPr defTabSz="1706836">
              <a:lnSpc>
                <a:spcPct val="80000"/>
              </a:lnSpc>
              <a:defRPr sz="5950" b="1" spc="-140">
                <a:latin typeface="Helvetica Neue"/>
                <a:ea typeface="Helvetica Neue"/>
                <a:cs typeface="Helvetica Neue"/>
                <a:sym typeface="Helvetica Neue"/>
              </a:defRPr>
            </a:lvl1pPr>
          </a:lstStyle>
          <a:p>
            <a:r>
              <a:rPr sz="4400" dirty="0">
                <a:solidFill>
                  <a:srgbClr val="00B050"/>
                </a:solidFill>
                <a:latin typeface="+mj-lt"/>
              </a:rPr>
              <a:t>Model Training and Evaluation</a:t>
            </a:r>
          </a:p>
        </p:txBody>
      </p:sp>
      <p:sp>
        <p:nvSpPr>
          <p:cNvPr id="144" name="Training Process: The Multilayer Perceptron (MLP) model was trained using back propagation algorithm, iteratively adjusting weights to minimise error between predicted and actual outcomes.…"/>
          <p:cNvSpPr txBox="1">
            <a:spLocks noGrp="1"/>
          </p:cNvSpPr>
          <p:nvPr>
            <p:ph type="body" idx="1"/>
          </p:nvPr>
        </p:nvSpPr>
        <p:spPr>
          <a:prstGeom prst="rect">
            <a:avLst/>
          </a:prstGeom>
        </p:spPr>
        <p:txBody>
          <a:bodyPr>
            <a:normAutofit/>
          </a:bodyPr>
          <a:lstStyle/>
          <a:p>
            <a:pPr marL="365760" indent="-365760" defTabSz="1463002">
              <a:spcBef>
                <a:spcPts val="2700"/>
              </a:spcBef>
              <a:buSzPct val="123000"/>
              <a:buFontTx/>
              <a:defRPr sz="2880">
                <a:latin typeface="Helvetica Neue"/>
                <a:ea typeface="Helvetica Neue"/>
                <a:cs typeface="Helvetica Neue"/>
                <a:sym typeface="Helvetica Neue"/>
              </a:defRPr>
            </a:pPr>
            <a:r>
              <a:rPr lang="en-US" sz="1700" dirty="0">
                <a:latin typeface="+mn-lt"/>
              </a:rPr>
              <a:t>Approach 1 – Here our aim is to build a model, where each individual topics essays were used as input to model and then compare the predicted and actual scores.</a:t>
            </a:r>
          </a:p>
          <a:p>
            <a:pPr marL="365760" indent="-365760" defTabSz="1463002">
              <a:spcBef>
                <a:spcPts val="2700"/>
              </a:spcBef>
              <a:buSzPct val="123000"/>
              <a:buFontTx/>
              <a:defRPr sz="2880">
                <a:latin typeface="Helvetica Neue"/>
                <a:ea typeface="Helvetica Neue"/>
                <a:cs typeface="Helvetica Neue"/>
                <a:sym typeface="Helvetica Neue"/>
              </a:defRPr>
            </a:pPr>
            <a:r>
              <a:rPr lang="en-US" sz="1700" dirty="0">
                <a:latin typeface="+mn-lt"/>
              </a:rPr>
              <a:t>Approach 2 – In this approach we build a model, wherein we gave all topic essays together to model and then compare the predicted and Actual score. </a:t>
            </a:r>
          </a:p>
          <a:p>
            <a:pPr marL="365760" indent="-365760" defTabSz="1463002">
              <a:spcBef>
                <a:spcPts val="2700"/>
              </a:spcBef>
              <a:buSzPct val="123000"/>
              <a:buFontTx/>
              <a:defRPr sz="2880">
                <a:latin typeface="Helvetica Neue"/>
                <a:ea typeface="Helvetica Neue"/>
                <a:cs typeface="Helvetica Neue"/>
                <a:sym typeface="Helvetica Neue"/>
              </a:defRPr>
            </a:pPr>
            <a:r>
              <a:rPr lang="en-US" sz="1700" dirty="0">
                <a:latin typeface="+mn-lt"/>
              </a:rPr>
              <a:t>Final observation is mean quadratic kappa score.</a:t>
            </a:r>
          </a:p>
          <a:p>
            <a:pPr marL="365760" indent="-365760" defTabSz="1463002">
              <a:spcBef>
                <a:spcPts val="2700"/>
              </a:spcBef>
              <a:buSzPct val="123000"/>
              <a:buFontTx/>
              <a:defRPr sz="2880">
                <a:latin typeface="Helvetica Neue"/>
                <a:ea typeface="Helvetica Neue"/>
                <a:cs typeface="Helvetica Neue"/>
                <a:sym typeface="Helvetica Neue"/>
              </a:defRPr>
            </a:pPr>
            <a:endParaRPr lang="en-US" sz="1600" dirty="0">
              <a:latin typeface="+mn-lt"/>
            </a:endParaRPr>
          </a:p>
          <a:p>
            <a:pPr marL="365760" indent="-365760" defTabSz="1463002">
              <a:spcBef>
                <a:spcPts val="2700"/>
              </a:spcBef>
              <a:buSzPct val="123000"/>
              <a:buFontTx/>
              <a:buChar char="•"/>
              <a:defRPr sz="2880">
                <a:latin typeface="Helvetica Neue"/>
                <a:ea typeface="Helvetica Neue"/>
                <a:cs typeface="Helvetica Neue"/>
                <a:sym typeface="Helvetica Neue"/>
              </a:defRPr>
            </a:pPr>
            <a:endParaRPr lang="en-US" sz="1600" dirty="0"/>
          </a:p>
          <a:p>
            <a:endParaRPr lang="en-US" sz="1600" dirty="0"/>
          </a:p>
          <a:p>
            <a:endParaRPr lang="en-US" sz="1600" dirty="0"/>
          </a:p>
          <a:p>
            <a:pPr marL="365760" indent="-365760" defTabSz="1463002">
              <a:spcBef>
                <a:spcPts val="2700"/>
              </a:spcBef>
              <a:buSzPct val="123000"/>
              <a:buFontTx/>
              <a:defRPr sz="2880">
                <a:latin typeface="Helvetica Neue"/>
                <a:ea typeface="Helvetica Neue"/>
                <a:cs typeface="Helvetica Neue"/>
                <a:sym typeface="Helvetica Neue"/>
              </a:defRPr>
            </a:pPr>
            <a:endParaRPr lang="en-US" sz="1700" dirty="0">
              <a:latin typeface="+mn-lt"/>
            </a:endParaRPr>
          </a:p>
        </p:txBody>
      </p:sp>
      <p:sp>
        <p:nvSpPr>
          <p:cNvPr id="14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18</a:t>
            </a:fld>
            <a:endParaRPr/>
          </a:p>
        </p:txBody>
      </p:sp>
      <p:pic>
        <p:nvPicPr>
          <p:cNvPr id="2" name="Picture 1">
            <a:extLst>
              <a:ext uri="{FF2B5EF4-FFF2-40B4-BE49-F238E27FC236}">
                <a16:creationId xmlns:a16="http://schemas.microsoft.com/office/drawing/2014/main" id="{24254C1D-D3D5-E653-0D5C-C50EE9B1C991}"/>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F9FDE469-5709-430A-736E-51C4B0FEA4C1}"/>
              </a:ext>
            </a:extLst>
          </p:cNvPr>
          <p:cNvPicPr>
            <a:picLocks noChangeAspect="1"/>
          </p:cNvPicPr>
          <p:nvPr/>
        </p:nvPicPr>
        <p:blipFill>
          <a:blip r:embed="rId3"/>
          <a:stretch>
            <a:fillRect/>
          </a:stretch>
        </p:blipFill>
        <p:spPr>
          <a:xfrm>
            <a:off x="9606580" y="6329398"/>
            <a:ext cx="2358689" cy="113868"/>
          </a:xfrm>
          <a:prstGeom prst="rect">
            <a:avLst/>
          </a:prstGeom>
        </p:spPr>
      </p:pic>
      <p:graphicFrame>
        <p:nvGraphicFramePr>
          <p:cNvPr id="5" name="Table 4">
            <a:extLst>
              <a:ext uri="{FF2B5EF4-FFF2-40B4-BE49-F238E27FC236}">
                <a16:creationId xmlns:a16="http://schemas.microsoft.com/office/drawing/2014/main" id="{93395541-EE05-1905-FA2F-D7BAE5D84551}"/>
              </a:ext>
            </a:extLst>
          </p:cNvPr>
          <p:cNvGraphicFramePr>
            <a:graphicFrameLocks noGrp="1"/>
          </p:cNvGraphicFramePr>
          <p:nvPr>
            <p:extLst>
              <p:ext uri="{D42A27DB-BD31-4B8C-83A1-F6EECF244321}">
                <p14:modId xmlns:p14="http://schemas.microsoft.com/office/powerpoint/2010/main" val="1448630373"/>
              </p:ext>
            </p:extLst>
          </p:nvPr>
        </p:nvGraphicFramePr>
        <p:xfrm>
          <a:off x="5779008" y="3566886"/>
          <a:ext cx="5316168" cy="2468880"/>
        </p:xfrm>
        <a:graphic>
          <a:graphicData uri="http://schemas.openxmlformats.org/drawingml/2006/table">
            <a:tbl>
              <a:tblPr/>
              <a:tblGrid>
                <a:gridCol w="1772056">
                  <a:extLst>
                    <a:ext uri="{9D8B030D-6E8A-4147-A177-3AD203B41FA5}">
                      <a16:colId xmlns:a16="http://schemas.microsoft.com/office/drawing/2014/main" val="3344562750"/>
                    </a:ext>
                  </a:extLst>
                </a:gridCol>
                <a:gridCol w="1772056">
                  <a:extLst>
                    <a:ext uri="{9D8B030D-6E8A-4147-A177-3AD203B41FA5}">
                      <a16:colId xmlns:a16="http://schemas.microsoft.com/office/drawing/2014/main" val="931687821"/>
                    </a:ext>
                  </a:extLst>
                </a:gridCol>
                <a:gridCol w="1772056">
                  <a:extLst>
                    <a:ext uri="{9D8B030D-6E8A-4147-A177-3AD203B41FA5}">
                      <a16:colId xmlns:a16="http://schemas.microsoft.com/office/drawing/2014/main" val="1311649986"/>
                    </a:ext>
                  </a:extLst>
                </a:gridCol>
              </a:tblGrid>
              <a:tr h="180848">
                <a:tc>
                  <a:txBody>
                    <a:bodyPr/>
                    <a:lstStyle/>
                    <a:p>
                      <a:pPr algn="r" fontAlgn="ctr"/>
                      <a:endParaRPr lang="en-US" b="1">
                        <a:effectLst/>
                      </a:endParaRPr>
                    </a:p>
                  </a:txBody>
                  <a:tcPr anchor="ctr">
                    <a:lnL>
                      <a:noFill/>
                    </a:lnL>
                    <a:lnR>
                      <a:noFill/>
                    </a:lnR>
                    <a:lnT>
                      <a:noFill/>
                    </a:lnT>
                    <a:lnB>
                      <a:noFill/>
                    </a:lnB>
                    <a:solidFill>
                      <a:srgbClr val="FFFFFF"/>
                    </a:solidFill>
                  </a:tcPr>
                </a:tc>
                <a:tc>
                  <a:txBody>
                    <a:bodyPr/>
                    <a:lstStyle/>
                    <a:p>
                      <a:pPr algn="r" fontAlgn="ctr"/>
                      <a:r>
                        <a:rPr lang="en-US" b="1" dirty="0">
                          <a:effectLst/>
                        </a:rPr>
                        <a:t>topic</a:t>
                      </a:r>
                    </a:p>
                  </a:txBody>
                  <a:tcPr anchor="ctr">
                    <a:lnL>
                      <a:noFill/>
                    </a:lnL>
                    <a:lnR>
                      <a:noFill/>
                    </a:lnR>
                    <a:lnT>
                      <a:noFill/>
                    </a:lnT>
                    <a:lnB>
                      <a:noFill/>
                    </a:lnB>
                    <a:solidFill>
                      <a:srgbClr val="FFFFFF"/>
                    </a:solidFill>
                  </a:tcPr>
                </a:tc>
                <a:tc>
                  <a:txBody>
                    <a:bodyPr/>
                    <a:lstStyle/>
                    <a:p>
                      <a:pPr algn="r" fontAlgn="ctr"/>
                      <a:r>
                        <a:rPr lang="en-US" b="1">
                          <a:effectLst/>
                        </a:rPr>
                        <a:t>assignment</a:t>
                      </a:r>
                    </a:p>
                  </a:txBody>
                  <a:tcPr anchor="ctr">
                    <a:lnL>
                      <a:noFill/>
                    </a:lnL>
                    <a:lnR>
                      <a:noFill/>
                    </a:lnR>
                    <a:lnT>
                      <a:noFill/>
                    </a:lnT>
                    <a:lnB>
                      <a:noFill/>
                    </a:lnB>
                    <a:solidFill>
                      <a:srgbClr val="FFFFFF"/>
                    </a:solidFill>
                  </a:tcPr>
                </a:tc>
                <a:extLst>
                  <a:ext uri="{0D108BD9-81ED-4DB2-BD59-A6C34878D82A}">
                    <a16:rowId xmlns:a16="http://schemas.microsoft.com/office/drawing/2014/main" val="2510622776"/>
                  </a:ext>
                </a:extLst>
              </a:tr>
              <a:tr h="180848">
                <a:tc>
                  <a:txBody>
                    <a:bodyPr/>
                    <a:lstStyle/>
                    <a:p>
                      <a:pPr algn="r" fontAlgn="ctr"/>
                      <a:r>
                        <a:rPr lang="en-US" b="1" dirty="0">
                          <a:effectLst/>
                        </a:rPr>
                        <a:t>0</a:t>
                      </a:r>
                    </a:p>
                  </a:txBody>
                  <a:tcPr anchor="ctr">
                    <a:lnL>
                      <a:noFill/>
                    </a:lnL>
                    <a:lnR>
                      <a:noFill/>
                    </a:lnR>
                    <a:lnT>
                      <a:noFill/>
                    </a:lnT>
                    <a:lnB>
                      <a:noFill/>
                    </a:lnB>
                    <a:solidFill>
                      <a:srgbClr val="F5F5F5"/>
                    </a:solidFill>
                  </a:tcPr>
                </a:tc>
                <a:tc>
                  <a:txBody>
                    <a:bodyPr/>
                    <a:lstStyle/>
                    <a:p>
                      <a:pPr algn="r" fontAlgn="ctr"/>
                      <a:r>
                        <a:rPr lang="en-US">
                          <a:effectLst/>
                        </a:rPr>
                        <a:t>censorship</a:t>
                      </a:r>
                    </a:p>
                  </a:txBody>
                  <a:tcPr anchor="ctr">
                    <a:lnL>
                      <a:noFill/>
                    </a:lnL>
                    <a:lnR>
                      <a:noFill/>
                    </a:lnR>
                    <a:lnT>
                      <a:noFill/>
                    </a:lnT>
                    <a:lnB>
                      <a:noFill/>
                    </a:lnB>
                    <a:solidFill>
                      <a:srgbClr val="F5F5F5"/>
                    </a:solidFill>
                  </a:tcPr>
                </a:tc>
                <a:tc>
                  <a:txBody>
                    <a:bodyPr/>
                    <a:lstStyle/>
                    <a:p>
                      <a:pPr algn="r" fontAlgn="ctr"/>
                      <a:r>
                        <a:rPr lang="en-US">
                          <a:effectLst/>
                        </a:rPr>
                        <a:t>Topic 2</a:t>
                      </a:r>
                    </a:p>
                  </a:txBody>
                  <a:tcPr anchor="ctr">
                    <a:lnL>
                      <a:noFill/>
                    </a:lnL>
                    <a:lnR>
                      <a:noFill/>
                    </a:lnR>
                    <a:lnT>
                      <a:noFill/>
                    </a:lnT>
                    <a:lnB>
                      <a:noFill/>
                    </a:lnB>
                    <a:solidFill>
                      <a:srgbClr val="F5F5F5"/>
                    </a:solidFill>
                  </a:tcPr>
                </a:tc>
                <a:extLst>
                  <a:ext uri="{0D108BD9-81ED-4DB2-BD59-A6C34878D82A}">
                    <a16:rowId xmlns:a16="http://schemas.microsoft.com/office/drawing/2014/main" val="1391809415"/>
                  </a:ext>
                </a:extLst>
              </a:tr>
              <a:tr h="180848">
                <a:tc>
                  <a:txBody>
                    <a:bodyPr/>
                    <a:lstStyle/>
                    <a:p>
                      <a:pPr algn="r" fontAlgn="ctr"/>
                      <a:r>
                        <a:rPr lang="en-US" b="1" dirty="0">
                          <a:effectLst/>
                        </a:rPr>
                        <a:t>1</a:t>
                      </a:r>
                    </a:p>
                  </a:txBody>
                  <a:tcPr anchor="ctr">
                    <a:lnL>
                      <a:noFill/>
                    </a:lnL>
                    <a:lnR>
                      <a:noFill/>
                    </a:lnR>
                    <a:lnT>
                      <a:noFill/>
                    </a:lnT>
                    <a:lnB>
                      <a:noFill/>
                    </a:lnB>
                    <a:solidFill>
                      <a:srgbClr val="FFFFFF"/>
                    </a:solidFill>
                  </a:tcPr>
                </a:tc>
                <a:tc>
                  <a:txBody>
                    <a:bodyPr/>
                    <a:lstStyle/>
                    <a:p>
                      <a:pPr algn="r" fontAlgn="ctr"/>
                      <a:r>
                        <a:rPr lang="en-US">
                          <a:effectLst/>
                        </a:rPr>
                        <a:t>computer</a:t>
                      </a:r>
                    </a:p>
                  </a:txBody>
                  <a:tcPr anchor="ctr">
                    <a:lnL>
                      <a:noFill/>
                    </a:lnL>
                    <a:lnR>
                      <a:noFill/>
                    </a:lnR>
                    <a:lnT>
                      <a:noFill/>
                    </a:lnT>
                    <a:lnB>
                      <a:noFill/>
                    </a:lnB>
                    <a:solidFill>
                      <a:srgbClr val="FFFFFF"/>
                    </a:solidFill>
                  </a:tcPr>
                </a:tc>
                <a:tc>
                  <a:txBody>
                    <a:bodyPr/>
                    <a:lstStyle/>
                    <a:p>
                      <a:pPr algn="r" fontAlgn="ctr"/>
                      <a:r>
                        <a:rPr lang="en-US">
                          <a:effectLst/>
                        </a:rPr>
                        <a:t>Topic 5</a:t>
                      </a:r>
                    </a:p>
                  </a:txBody>
                  <a:tcPr anchor="ctr">
                    <a:lnL>
                      <a:noFill/>
                    </a:lnL>
                    <a:lnR>
                      <a:noFill/>
                    </a:lnR>
                    <a:lnT>
                      <a:noFill/>
                    </a:lnT>
                    <a:lnB>
                      <a:noFill/>
                    </a:lnB>
                    <a:solidFill>
                      <a:srgbClr val="FFFFFF"/>
                    </a:solidFill>
                  </a:tcPr>
                </a:tc>
                <a:extLst>
                  <a:ext uri="{0D108BD9-81ED-4DB2-BD59-A6C34878D82A}">
                    <a16:rowId xmlns:a16="http://schemas.microsoft.com/office/drawing/2014/main" val="1845196961"/>
                  </a:ext>
                </a:extLst>
              </a:tr>
              <a:tr h="180848">
                <a:tc>
                  <a:txBody>
                    <a:bodyPr/>
                    <a:lstStyle/>
                    <a:p>
                      <a:pPr algn="r" fontAlgn="ctr"/>
                      <a:r>
                        <a:rPr lang="en-US" b="1" dirty="0">
                          <a:effectLst/>
                        </a:rPr>
                        <a:t>2</a:t>
                      </a:r>
                    </a:p>
                  </a:txBody>
                  <a:tcPr anchor="ctr">
                    <a:lnL>
                      <a:noFill/>
                    </a:lnL>
                    <a:lnR>
                      <a:noFill/>
                    </a:lnR>
                    <a:lnT>
                      <a:noFill/>
                    </a:lnT>
                    <a:lnB>
                      <a:noFill/>
                    </a:lnB>
                    <a:solidFill>
                      <a:srgbClr val="F5F5F5"/>
                    </a:solidFill>
                  </a:tcPr>
                </a:tc>
                <a:tc>
                  <a:txBody>
                    <a:bodyPr/>
                    <a:lstStyle/>
                    <a:p>
                      <a:pPr algn="r" fontAlgn="ctr"/>
                      <a:r>
                        <a:rPr lang="en-US">
                          <a:effectLst/>
                        </a:rPr>
                        <a:t>cyclist</a:t>
                      </a:r>
                    </a:p>
                  </a:txBody>
                  <a:tcPr anchor="ctr">
                    <a:lnL>
                      <a:noFill/>
                    </a:lnL>
                    <a:lnR>
                      <a:noFill/>
                    </a:lnR>
                    <a:lnT>
                      <a:noFill/>
                    </a:lnT>
                    <a:lnB>
                      <a:noFill/>
                    </a:lnB>
                    <a:solidFill>
                      <a:srgbClr val="F5F5F5"/>
                    </a:solidFill>
                  </a:tcPr>
                </a:tc>
                <a:tc>
                  <a:txBody>
                    <a:bodyPr/>
                    <a:lstStyle/>
                    <a:p>
                      <a:pPr algn="r" fontAlgn="ctr"/>
                      <a:r>
                        <a:rPr lang="en-US">
                          <a:effectLst/>
                        </a:rPr>
                        <a:t>Topic 1</a:t>
                      </a:r>
                    </a:p>
                  </a:txBody>
                  <a:tcPr anchor="ctr">
                    <a:lnL>
                      <a:noFill/>
                    </a:lnL>
                    <a:lnR>
                      <a:noFill/>
                    </a:lnR>
                    <a:lnT>
                      <a:noFill/>
                    </a:lnT>
                    <a:lnB>
                      <a:noFill/>
                    </a:lnB>
                    <a:solidFill>
                      <a:srgbClr val="F5F5F5"/>
                    </a:solidFill>
                  </a:tcPr>
                </a:tc>
                <a:extLst>
                  <a:ext uri="{0D108BD9-81ED-4DB2-BD59-A6C34878D82A}">
                    <a16:rowId xmlns:a16="http://schemas.microsoft.com/office/drawing/2014/main" val="3565829898"/>
                  </a:ext>
                </a:extLst>
              </a:tr>
              <a:tr h="180848">
                <a:tc>
                  <a:txBody>
                    <a:bodyPr/>
                    <a:lstStyle/>
                    <a:p>
                      <a:pPr algn="r" fontAlgn="ctr"/>
                      <a:r>
                        <a:rPr lang="en-US" b="1" dirty="0">
                          <a:effectLst/>
                        </a:rPr>
                        <a:t>3</a:t>
                      </a:r>
                    </a:p>
                  </a:txBody>
                  <a:tcPr anchor="ctr">
                    <a:lnL>
                      <a:noFill/>
                    </a:lnL>
                    <a:lnR>
                      <a:noFill/>
                    </a:lnR>
                    <a:lnT>
                      <a:noFill/>
                    </a:lnT>
                    <a:lnB>
                      <a:noFill/>
                    </a:lnB>
                    <a:solidFill>
                      <a:srgbClr val="FFFFFF"/>
                    </a:solidFill>
                  </a:tcPr>
                </a:tc>
                <a:tc>
                  <a:txBody>
                    <a:bodyPr/>
                    <a:lstStyle/>
                    <a:p>
                      <a:pPr algn="r" fontAlgn="ctr"/>
                      <a:r>
                        <a:rPr lang="en-US">
                          <a:effectLst/>
                        </a:rPr>
                        <a:t>dirigibles</a:t>
                      </a:r>
                    </a:p>
                  </a:txBody>
                  <a:tcPr anchor="ctr">
                    <a:lnL>
                      <a:noFill/>
                    </a:lnL>
                    <a:lnR>
                      <a:noFill/>
                    </a:lnR>
                    <a:lnT>
                      <a:noFill/>
                    </a:lnT>
                    <a:lnB>
                      <a:noFill/>
                    </a:lnB>
                    <a:solidFill>
                      <a:srgbClr val="FFFFFF"/>
                    </a:solidFill>
                  </a:tcPr>
                </a:tc>
                <a:tc>
                  <a:txBody>
                    <a:bodyPr/>
                    <a:lstStyle/>
                    <a:p>
                      <a:pPr algn="r" fontAlgn="ctr"/>
                      <a:r>
                        <a:rPr lang="en-US">
                          <a:effectLst/>
                        </a:rPr>
                        <a:t>Topic 8</a:t>
                      </a:r>
                    </a:p>
                  </a:txBody>
                  <a:tcPr anchor="ctr">
                    <a:lnL>
                      <a:noFill/>
                    </a:lnL>
                    <a:lnR>
                      <a:noFill/>
                    </a:lnR>
                    <a:lnT>
                      <a:noFill/>
                    </a:lnT>
                    <a:lnB>
                      <a:noFill/>
                    </a:lnB>
                    <a:solidFill>
                      <a:srgbClr val="FFFFFF"/>
                    </a:solidFill>
                  </a:tcPr>
                </a:tc>
                <a:extLst>
                  <a:ext uri="{0D108BD9-81ED-4DB2-BD59-A6C34878D82A}">
                    <a16:rowId xmlns:a16="http://schemas.microsoft.com/office/drawing/2014/main" val="1053033519"/>
                  </a:ext>
                </a:extLst>
              </a:tr>
              <a:tr h="180848">
                <a:tc>
                  <a:txBody>
                    <a:bodyPr/>
                    <a:lstStyle/>
                    <a:p>
                      <a:pPr algn="r" fontAlgn="ctr"/>
                      <a:r>
                        <a:rPr lang="en-US" b="1" dirty="0">
                          <a:effectLst/>
                        </a:rPr>
                        <a:t>4</a:t>
                      </a:r>
                    </a:p>
                  </a:txBody>
                  <a:tcPr anchor="ctr">
                    <a:lnL>
                      <a:noFill/>
                    </a:lnL>
                    <a:lnR>
                      <a:noFill/>
                    </a:lnR>
                    <a:lnT>
                      <a:noFill/>
                    </a:lnT>
                    <a:lnB>
                      <a:noFill/>
                    </a:lnB>
                    <a:solidFill>
                      <a:srgbClr val="FFFFFF"/>
                    </a:solidFill>
                  </a:tcPr>
                </a:tc>
                <a:tc>
                  <a:txBody>
                    <a:bodyPr/>
                    <a:lstStyle/>
                    <a:p>
                      <a:pPr algn="r" fontAlgn="ctr"/>
                      <a:r>
                        <a:rPr lang="en-US">
                          <a:effectLst/>
                        </a:rPr>
                        <a:t>hibiscus</a:t>
                      </a:r>
                    </a:p>
                  </a:txBody>
                  <a:tcPr anchor="ctr">
                    <a:lnL>
                      <a:noFill/>
                    </a:lnL>
                    <a:lnR>
                      <a:noFill/>
                    </a:lnR>
                    <a:lnT>
                      <a:noFill/>
                    </a:lnT>
                    <a:lnB>
                      <a:noFill/>
                    </a:lnB>
                    <a:solidFill>
                      <a:srgbClr val="FFFFFF"/>
                    </a:solidFill>
                  </a:tcPr>
                </a:tc>
                <a:tc>
                  <a:txBody>
                    <a:bodyPr/>
                    <a:lstStyle/>
                    <a:p>
                      <a:pPr algn="r" fontAlgn="ctr"/>
                      <a:r>
                        <a:rPr lang="en-US">
                          <a:effectLst/>
                        </a:rPr>
                        <a:t>Topic 6</a:t>
                      </a:r>
                    </a:p>
                  </a:txBody>
                  <a:tcPr anchor="ctr">
                    <a:lnL>
                      <a:noFill/>
                    </a:lnL>
                    <a:lnR>
                      <a:noFill/>
                    </a:lnR>
                    <a:lnT>
                      <a:noFill/>
                    </a:lnT>
                    <a:lnB>
                      <a:noFill/>
                    </a:lnB>
                    <a:solidFill>
                      <a:srgbClr val="FFFFFF"/>
                    </a:solidFill>
                  </a:tcPr>
                </a:tc>
                <a:extLst>
                  <a:ext uri="{0D108BD9-81ED-4DB2-BD59-A6C34878D82A}">
                    <a16:rowId xmlns:a16="http://schemas.microsoft.com/office/drawing/2014/main" val="1313954534"/>
                  </a:ext>
                </a:extLst>
              </a:tr>
              <a:tr h="180848">
                <a:tc>
                  <a:txBody>
                    <a:bodyPr/>
                    <a:lstStyle/>
                    <a:p>
                      <a:pPr algn="r" fontAlgn="ctr"/>
                      <a:r>
                        <a:rPr lang="en-US" b="1">
                          <a:effectLst/>
                        </a:rPr>
                        <a:t>5</a:t>
                      </a:r>
                    </a:p>
                  </a:txBody>
                  <a:tcPr anchor="ctr">
                    <a:lnL>
                      <a:noFill/>
                    </a:lnL>
                    <a:lnR>
                      <a:noFill/>
                    </a:lnR>
                    <a:lnT>
                      <a:noFill/>
                    </a:lnT>
                    <a:lnB>
                      <a:noFill/>
                    </a:lnB>
                    <a:solidFill>
                      <a:srgbClr val="FFFFFF"/>
                    </a:solidFill>
                  </a:tcPr>
                </a:tc>
                <a:tc>
                  <a:txBody>
                    <a:bodyPr/>
                    <a:lstStyle/>
                    <a:p>
                      <a:pPr algn="r" fontAlgn="ctr"/>
                      <a:r>
                        <a:rPr lang="en-US">
                          <a:effectLst/>
                        </a:rPr>
                        <a:t>laughter</a:t>
                      </a:r>
                    </a:p>
                  </a:txBody>
                  <a:tcPr anchor="ctr">
                    <a:lnL>
                      <a:noFill/>
                    </a:lnL>
                    <a:lnR>
                      <a:noFill/>
                    </a:lnR>
                    <a:lnT>
                      <a:noFill/>
                    </a:lnT>
                    <a:lnB>
                      <a:noFill/>
                    </a:lnB>
                    <a:solidFill>
                      <a:srgbClr val="FFFFFF"/>
                    </a:solidFill>
                  </a:tcPr>
                </a:tc>
                <a:tc>
                  <a:txBody>
                    <a:bodyPr/>
                    <a:lstStyle/>
                    <a:p>
                      <a:pPr algn="r" fontAlgn="ctr"/>
                      <a:r>
                        <a:rPr lang="en-US">
                          <a:effectLst/>
                        </a:rPr>
                        <a:t>Topic 3</a:t>
                      </a:r>
                    </a:p>
                  </a:txBody>
                  <a:tcPr anchor="ctr">
                    <a:lnL>
                      <a:noFill/>
                    </a:lnL>
                    <a:lnR>
                      <a:noFill/>
                    </a:lnR>
                    <a:lnT>
                      <a:noFill/>
                    </a:lnT>
                    <a:lnB>
                      <a:noFill/>
                    </a:lnB>
                    <a:solidFill>
                      <a:srgbClr val="FFFFFF"/>
                    </a:solidFill>
                  </a:tcPr>
                </a:tc>
                <a:extLst>
                  <a:ext uri="{0D108BD9-81ED-4DB2-BD59-A6C34878D82A}">
                    <a16:rowId xmlns:a16="http://schemas.microsoft.com/office/drawing/2014/main" val="3403059701"/>
                  </a:ext>
                </a:extLst>
              </a:tr>
              <a:tr h="180848">
                <a:tc>
                  <a:txBody>
                    <a:bodyPr/>
                    <a:lstStyle/>
                    <a:p>
                      <a:pPr algn="r" fontAlgn="ctr"/>
                      <a:r>
                        <a:rPr lang="en-US" b="1">
                          <a:effectLst/>
                        </a:rPr>
                        <a:t>6</a:t>
                      </a:r>
                    </a:p>
                  </a:txBody>
                  <a:tcPr anchor="ctr">
                    <a:lnL>
                      <a:noFill/>
                    </a:lnL>
                    <a:lnR>
                      <a:noFill/>
                    </a:lnR>
                    <a:lnT>
                      <a:noFill/>
                    </a:lnT>
                    <a:lnB>
                      <a:noFill/>
                    </a:lnB>
                    <a:solidFill>
                      <a:srgbClr val="F5F5F5"/>
                    </a:solidFill>
                  </a:tcPr>
                </a:tc>
                <a:tc>
                  <a:txBody>
                    <a:bodyPr/>
                    <a:lstStyle/>
                    <a:p>
                      <a:pPr algn="r" fontAlgn="ctr"/>
                      <a:r>
                        <a:rPr lang="en-US">
                          <a:effectLst/>
                        </a:rPr>
                        <a:t>mood</a:t>
                      </a:r>
                    </a:p>
                  </a:txBody>
                  <a:tcPr anchor="ctr">
                    <a:lnL>
                      <a:noFill/>
                    </a:lnL>
                    <a:lnR>
                      <a:noFill/>
                    </a:lnR>
                    <a:lnT>
                      <a:noFill/>
                    </a:lnT>
                    <a:lnB>
                      <a:noFill/>
                    </a:lnB>
                    <a:solidFill>
                      <a:srgbClr val="F5F5F5"/>
                    </a:solidFill>
                  </a:tcPr>
                </a:tc>
                <a:tc>
                  <a:txBody>
                    <a:bodyPr/>
                    <a:lstStyle/>
                    <a:p>
                      <a:pPr algn="r" fontAlgn="ctr"/>
                      <a:r>
                        <a:rPr lang="en-US">
                          <a:effectLst/>
                        </a:rPr>
                        <a:t>Topic 6</a:t>
                      </a:r>
                    </a:p>
                  </a:txBody>
                  <a:tcPr anchor="ctr">
                    <a:lnL>
                      <a:noFill/>
                    </a:lnL>
                    <a:lnR>
                      <a:noFill/>
                    </a:lnR>
                    <a:lnT>
                      <a:noFill/>
                    </a:lnT>
                    <a:lnB>
                      <a:noFill/>
                    </a:lnB>
                    <a:solidFill>
                      <a:srgbClr val="F5F5F5"/>
                    </a:solidFill>
                  </a:tcPr>
                </a:tc>
                <a:extLst>
                  <a:ext uri="{0D108BD9-81ED-4DB2-BD59-A6C34878D82A}">
                    <a16:rowId xmlns:a16="http://schemas.microsoft.com/office/drawing/2014/main" val="1281401279"/>
                  </a:ext>
                </a:extLst>
              </a:tr>
              <a:tr h="180848">
                <a:tc>
                  <a:txBody>
                    <a:bodyPr/>
                    <a:lstStyle/>
                    <a:p>
                      <a:pPr algn="r" fontAlgn="ctr"/>
                      <a:r>
                        <a:rPr lang="en-US" b="1">
                          <a:effectLst/>
                        </a:rPr>
                        <a:t>7</a:t>
                      </a:r>
                    </a:p>
                  </a:txBody>
                  <a:tcPr anchor="ctr">
                    <a:lnL>
                      <a:noFill/>
                    </a:lnL>
                    <a:lnR>
                      <a:noFill/>
                    </a:lnR>
                    <a:lnT>
                      <a:noFill/>
                    </a:lnT>
                    <a:lnB>
                      <a:noFill/>
                    </a:lnB>
                    <a:solidFill>
                      <a:srgbClr val="FFFFFF"/>
                    </a:solidFill>
                  </a:tcPr>
                </a:tc>
                <a:tc>
                  <a:txBody>
                    <a:bodyPr/>
                    <a:lstStyle/>
                    <a:p>
                      <a:pPr algn="r" fontAlgn="ctr"/>
                      <a:r>
                        <a:rPr lang="en-US">
                          <a:effectLst/>
                        </a:rPr>
                        <a:t>patience</a:t>
                      </a:r>
                    </a:p>
                  </a:txBody>
                  <a:tcPr anchor="ctr">
                    <a:lnL>
                      <a:noFill/>
                    </a:lnL>
                    <a:lnR>
                      <a:noFill/>
                    </a:lnR>
                    <a:lnT>
                      <a:noFill/>
                    </a:lnT>
                    <a:lnB>
                      <a:noFill/>
                    </a:lnB>
                    <a:solidFill>
                      <a:srgbClr val="FFFFFF"/>
                    </a:solidFill>
                  </a:tcPr>
                </a:tc>
                <a:tc>
                  <a:txBody>
                    <a:bodyPr/>
                    <a:lstStyle/>
                    <a:p>
                      <a:pPr algn="r" fontAlgn="ctr"/>
                      <a:r>
                        <a:rPr lang="en-US" dirty="0">
                          <a:effectLst/>
                        </a:rPr>
                        <a:t>Topic 3</a:t>
                      </a:r>
                    </a:p>
                  </a:txBody>
                  <a:tcPr anchor="ctr">
                    <a:lnL>
                      <a:noFill/>
                    </a:lnL>
                    <a:lnR>
                      <a:noFill/>
                    </a:lnR>
                    <a:lnT>
                      <a:noFill/>
                    </a:lnT>
                    <a:lnB>
                      <a:noFill/>
                    </a:lnB>
                    <a:solidFill>
                      <a:srgbClr val="FFFFFF"/>
                    </a:solidFill>
                  </a:tcPr>
                </a:tc>
                <a:extLst>
                  <a:ext uri="{0D108BD9-81ED-4DB2-BD59-A6C34878D82A}">
                    <a16:rowId xmlns:a16="http://schemas.microsoft.com/office/drawing/2014/main" val="148915200"/>
                  </a:ext>
                </a:extLst>
              </a:tr>
            </a:tbl>
          </a:graphicData>
        </a:graphic>
      </p:graphicFrame>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1A6002E-AE06-C238-D300-072DFBFA185F}"/>
              </a:ext>
            </a:extLst>
          </p:cNvPr>
          <p:cNvSpPr>
            <a:spLocks noGrp="1"/>
          </p:cNvSpPr>
          <p:nvPr>
            <p:ph type="body" idx="1"/>
          </p:nvPr>
        </p:nvSpPr>
        <p:spPr>
          <a:xfrm>
            <a:off x="487680" y="780288"/>
            <a:ext cx="10866120" cy="5396675"/>
          </a:xfrm>
        </p:spPr>
        <p:txBody>
          <a:bodyPr>
            <a:normAutofit/>
          </a:bodyPr>
          <a:lstStyle/>
          <a:p>
            <a:pPr marL="365760" indent="-365760" defTabSz="1463002">
              <a:spcBef>
                <a:spcPts val="2700"/>
              </a:spcBef>
              <a:buSzPct val="123000"/>
              <a:buFontTx/>
              <a:buChar char="•"/>
              <a:defRPr sz="2880">
                <a:latin typeface="Helvetica Neue"/>
                <a:ea typeface="Helvetica Neue"/>
                <a:cs typeface="Helvetica Neue"/>
                <a:sym typeface="Helvetica Neue"/>
              </a:defRPr>
            </a:pPr>
            <a:r>
              <a:rPr lang="en-US" sz="1700" dirty="0">
                <a:latin typeface="+mn-lt"/>
              </a:rPr>
              <a:t>Bidirectional LSTM is a recurrent neural network used for sequential prediction problems. We used this model to analyze the context of essays by processing the sequence of words. </a:t>
            </a:r>
          </a:p>
          <a:p>
            <a:pPr marL="0" indent="0">
              <a:buNone/>
            </a:pPr>
            <a:endParaRPr lang="en-US" sz="1700" dirty="0">
              <a:latin typeface="+mn-lt"/>
            </a:endParaRPr>
          </a:p>
          <a:p>
            <a:pPr marL="0" indent="0">
              <a:buNone/>
            </a:pPr>
            <a:endParaRPr lang="en-US" sz="1700" dirty="0">
              <a:latin typeface="+mn-lt"/>
            </a:endParaRPr>
          </a:p>
          <a:p>
            <a:pPr marL="0" indent="0">
              <a:buNone/>
            </a:pPr>
            <a:endParaRPr lang="en-US" sz="1700" dirty="0">
              <a:latin typeface="+mn-lt"/>
            </a:endParaRPr>
          </a:p>
          <a:p>
            <a:pPr marL="0" indent="0">
              <a:buNone/>
            </a:pPr>
            <a:endParaRPr lang="en-US" sz="1700" dirty="0">
              <a:latin typeface="+mn-lt"/>
            </a:endParaRPr>
          </a:p>
          <a:p>
            <a:pPr marL="0" indent="0">
              <a:buNone/>
            </a:pPr>
            <a:endParaRPr lang="en-US" sz="1700" dirty="0">
              <a:latin typeface="+mn-lt"/>
            </a:endParaRPr>
          </a:p>
          <a:p>
            <a:pPr marL="0" indent="0">
              <a:buNone/>
            </a:pPr>
            <a:endParaRPr lang="en-US" sz="1700" dirty="0">
              <a:latin typeface="+mn-lt"/>
            </a:endParaRPr>
          </a:p>
          <a:p>
            <a:pPr marL="0" indent="0">
              <a:buNone/>
            </a:pPr>
            <a:endParaRPr lang="en-US" sz="1700" dirty="0">
              <a:latin typeface="+mn-lt"/>
            </a:endParaRPr>
          </a:p>
          <a:p>
            <a:pPr marL="365760" indent="-365760" defTabSz="1463002">
              <a:spcBef>
                <a:spcPts val="2700"/>
              </a:spcBef>
              <a:buSzPct val="123000"/>
              <a:buFontTx/>
              <a:defRPr sz="2880">
                <a:latin typeface="Helvetica Neue"/>
                <a:ea typeface="Helvetica Neue"/>
                <a:cs typeface="Helvetica Neue"/>
                <a:sym typeface="Helvetica Neue"/>
              </a:defRPr>
            </a:pPr>
            <a:r>
              <a:rPr lang="en-US" sz="1700" dirty="0">
                <a:latin typeface="+mn-lt"/>
              </a:rPr>
              <a:t>Loss Function: Mean Squared error </a:t>
            </a:r>
          </a:p>
          <a:p>
            <a:pPr marL="365760" indent="-365760" defTabSz="1463002">
              <a:spcBef>
                <a:spcPts val="2700"/>
              </a:spcBef>
              <a:buSzPct val="123000"/>
              <a:buFontTx/>
              <a:defRPr sz="2880">
                <a:latin typeface="Helvetica Neue"/>
                <a:ea typeface="Helvetica Neue"/>
                <a:cs typeface="Helvetica Neue"/>
                <a:sym typeface="Helvetica Neue"/>
              </a:defRPr>
            </a:pPr>
            <a:r>
              <a:rPr lang="en-US" sz="1700" dirty="0">
                <a:latin typeface="+mn-lt"/>
              </a:rPr>
              <a:t>Adam optimizer was used for efficient weight updates. </a:t>
            </a:r>
          </a:p>
          <a:p>
            <a:pPr marL="365760" indent="-365760" defTabSz="1463002">
              <a:spcBef>
                <a:spcPts val="2700"/>
              </a:spcBef>
              <a:buSzPct val="123000"/>
              <a:buFontTx/>
              <a:defRPr sz="2880">
                <a:latin typeface="Helvetica Neue"/>
                <a:ea typeface="Helvetica Neue"/>
                <a:cs typeface="Helvetica Neue"/>
                <a:sym typeface="Helvetica Neue"/>
              </a:defRPr>
            </a:pPr>
            <a:r>
              <a:rPr lang="en-US" sz="1700" dirty="0">
                <a:latin typeface="+mn-lt"/>
              </a:rPr>
              <a:t>Kappa Score was used to evaluate the predicted scores with actual scores</a:t>
            </a:r>
          </a:p>
          <a:p>
            <a:pPr marL="0" indent="0">
              <a:buNone/>
            </a:pPr>
            <a:endParaRPr lang="en-US" sz="1700" dirty="0">
              <a:latin typeface="+mn-lt"/>
            </a:endParaRPr>
          </a:p>
          <a:p>
            <a:pPr marL="0" indent="0">
              <a:buNone/>
            </a:pPr>
            <a:endParaRPr lang="en-US" sz="1700" dirty="0">
              <a:latin typeface="+mn-lt"/>
            </a:endParaRPr>
          </a:p>
        </p:txBody>
      </p:sp>
      <p:pic>
        <p:nvPicPr>
          <p:cNvPr id="4" name="Picture 3">
            <a:extLst>
              <a:ext uri="{FF2B5EF4-FFF2-40B4-BE49-F238E27FC236}">
                <a16:creationId xmlns:a16="http://schemas.microsoft.com/office/drawing/2014/main" id="{8DC04C75-7E6C-8CEB-E8A5-E2825A2BAA29}"/>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5" name="Picture 4">
            <a:extLst>
              <a:ext uri="{FF2B5EF4-FFF2-40B4-BE49-F238E27FC236}">
                <a16:creationId xmlns:a16="http://schemas.microsoft.com/office/drawing/2014/main" id="{0B725E9E-843D-F272-AC2F-5D33A747FFEE}"/>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6" name="Picture 5">
            <a:extLst>
              <a:ext uri="{FF2B5EF4-FFF2-40B4-BE49-F238E27FC236}">
                <a16:creationId xmlns:a16="http://schemas.microsoft.com/office/drawing/2014/main" id="{AE2C2195-7289-2CEF-30ED-FF1C8B943FBB}"/>
              </a:ext>
            </a:extLst>
          </p:cNvPr>
          <p:cNvPicPr>
            <a:picLocks noChangeAspect="1"/>
          </p:cNvPicPr>
          <p:nvPr/>
        </p:nvPicPr>
        <p:blipFill>
          <a:blip r:embed="rId4"/>
          <a:stretch>
            <a:fillRect/>
          </a:stretch>
        </p:blipFill>
        <p:spPr>
          <a:xfrm>
            <a:off x="4303776" y="1584960"/>
            <a:ext cx="7661493" cy="2542032"/>
          </a:xfrm>
          <a:prstGeom prst="rect">
            <a:avLst/>
          </a:prstGeom>
        </p:spPr>
      </p:pic>
    </p:spTree>
    <p:extLst>
      <p:ext uri="{BB962C8B-B14F-4D97-AF65-F5344CB8AC3E}">
        <p14:creationId xmlns:p14="http://schemas.microsoft.com/office/powerpoint/2010/main" val="321259361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Rectangle 8"/>
          <p:cNvSpPr/>
          <p:nvPr/>
        </p:nvSpPr>
        <p:spPr>
          <a:xfrm>
            <a:off x="0" y="108865"/>
            <a:ext cx="12192000" cy="5738540"/>
          </a:xfrm>
          <a:prstGeom prst="rect">
            <a:avLst/>
          </a:prstGeom>
          <a:gradFill>
            <a:gsLst>
              <a:gs pos="0">
                <a:srgbClr val="00A44E"/>
              </a:gs>
              <a:gs pos="100000">
                <a:srgbClr val="004A24"/>
              </a:gs>
            </a:gsLst>
            <a:path path="circle">
              <a:fillToRect l="37721" t="-19636" r="62278" b="119636"/>
            </a:path>
          </a:gradFill>
          <a:ln w="12700">
            <a:miter lim="400000"/>
          </a:ln>
        </p:spPr>
        <p:txBody>
          <a:bodyPr lIns="0" tIns="0" rIns="0" bIns="0" anchor="ctr"/>
          <a:lstStyle/>
          <a:p>
            <a:pPr algn="ctr">
              <a:defRPr>
                <a:solidFill>
                  <a:srgbClr val="FFFFFF"/>
                </a:solidFill>
              </a:defRPr>
            </a:pPr>
            <a:endParaRPr/>
          </a:p>
        </p:txBody>
      </p:sp>
      <p:sp>
        <p:nvSpPr>
          <p:cNvPr id="100" name="Content Placeholder 2"/>
          <p:cNvSpPr txBox="1">
            <a:spLocks noGrp="1"/>
          </p:cNvSpPr>
          <p:nvPr>
            <p:ph type="body" sz="half" idx="1"/>
          </p:nvPr>
        </p:nvSpPr>
        <p:spPr>
          <a:xfrm>
            <a:off x="0" y="3362325"/>
            <a:ext cx="12268200" cy="1843602"/>
          </a:xfrm>
          <a:prstGeom prst="rect">
            <a:avLst/>
          </a:prstGeom>
        </p:spPr>
        <p:txBody>
          <a:bodyPr>
            <a:normAutofit/>
          </a:bodyPr>
          <a:lstStyle>
            <a:lvl1pPr marL="0" indent="0" algn="ctr">
              <a:lnSpc>
                <a:spcPct val="100000"/>
              </a:lnSpc>
              <a:spcBef>
                <a:spcPts val="1600"/>
              </a:spcBef>
              <a:buSzTx/>
              <a:buNone/>
              <a:defRPr b="1">
                <a:solidFill>
                  <a:srgbClr val="FFFFFF"/>
                </a:solidFill>
              </a:defRPr>
            </a:lvl1pPr>
          </a:lstStyle>
          <a:p>
            <a:r>
              <a:rPr sz="4400" dirty="0"/>
              <a:t>Automated Evaluation of Spe</a:t>
            </a:r>
            <a:r>
              <a:rPr lang="en-US" sz="4400" dirty="0"/>
              <a:t>ech</a:t>
            </a:r>
            <a:r>
              <a:rPr sz="4400" dirty="0"/>
              <a:t> Responses using Deep Learning</a:t>
            </a:r>
          </a:p>
        </p:txBody>
      </p:sp>
      <p:pic>
        <p:nvPicPr>
          <p:cNvPr id="2" name="Picture 1">
            <a:extLst>
              <a:ext uri="{FF2B5EF4-FFF2-40B4-BE49-F238E27FC236}">
                <a16:creationId xmlns:a16="http://schemas.microsoft.com/office/drawing/2014/main" id="{294C01B5-36EC-A7AE-67DA-6620F9AD9F35}"/>
              </a:ext>
            </a:extLst>
          </p:cNvPr>
          <p:cNvPicPr>
            <a:picLocks noChangeAspect="1"/>
          </p:cNvPicPr>
          <p:nvPr/>
        </p:nvPicPr>
        <p:blipFill>
          <a:blip r:embed="rId3"/>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E1912480-1732-243C-A413-EE484180BCFB}"/>
              </a:ext>
            </a:extLst>
          </p:cNvPr>
          <p:cNvPicPr>
            <a:picLocks noChangeAspect="1"/>
          </p:cNvPicPr>
          <p:nvPr/>
        </p:nvPicPr>
        <p:blipFill>
          <a:blip r:embed="rId4"/>
          <a:stretch>
            <a:fillRect/>
          </a:stretch>
        </p:blipFill>
        <p:spPr>
          <a:xfrm>
            <a:off x="9606580" y="6329398"/>
            <a:ext cx="2358689" cy="113868"/>
          </a:xfrm>
          <a:prstGeom prst="rect">
            <a:avLst/>
          </a:prstGeom>
        </p:spPr>
      </p:pic>
      <p:sp>
        <p:nvSpPr>
          <p:cNvPr id="5" name="Slide Number Placeholder 2">
            <a:extLst>
              <a:ext uri="{FF2B5EF4-FFF2-40B4-BE49-F238E27FC236}">
                <a16:creationId xmlns:a16="http://schemas.microsoft.com/office/drawing/2014/main" id="{9E800A9B-EFB1-FFF8-5CE4-9CA65BB92AC5}"/>
              </a:ext>
            </a:extLst>
          </p:cNvPr>
          <p:cNvSpPr txBox="1">
            <a:spLocks/>
          </p:cNvSpPr>
          <p:nvPr/>
        </p:nvSpPr>
        <p:spPr>
          <a:xfrm>
            <a:off x="8610600" y="6356350"/>
            <a:ext cx="2743200" cy="365125"/>
          </a:xfrm>
          <a:prstGeom prst="rect">
            <a:avLst/>
          </a:prstGeom>
        </p:spPr>
        <p:txBody>
          <a:bodyPr vert="horz" lIns="91440" tIns="45720" rIns="91440" bIns="45720" rtlCol="0" anchor="ctr"/>
          <a:lstStyle>
            <a:defPPr marL="0" marR="0" indent="0" algn="l" defTabSz="914400"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914400" rtl="0" eaLnBrk="1" fontAlgn="auto" latinLnBrk="0" hangingPunct="1">
              <a:lnSpc>
                <a:spcPct val="100000"/>
              </a:lnSpc>
              <a:spcBef>
                <a:spcPts val="0"/>
              </a:spcBef>
              <a:spcAft>
                <a:spcPts val="0"/>
              </a:spcAft>
              <a:buClrTx/>
              <a:buSzTx/>
              <a:buFontTx/>
              <a:buNone/>
              <a:tabLst/>
              <a:defRPr kumimoji="0" sz="1200" b="0" i="0" u="none" strike="noStrike" kern="1200" cap="none" spc="0" normalizeH="0" baseline="0">
                <a:ln>
                  <a:noFill/>
                </a:ln>
                <a:solidFill>
                  <a:schemeClr val="tx1">
                    <a:tint val="75000"/>
                  </a:schemeClr>
                </a:solidFill>
                <a:effectLst/>
                <a:uFillTx/>
                <a:latin typeface="+mn-lt"/>
                <a:ea typeface="+mn-ea"/>
                <a:cs typeface="+mn-cs"/>
                <a:sym typeface="Calibri"/>
              </a:defRPr>
            </a:lvl1pPr>
            <a:lvl2pPr marL="457200" marR="0" indent="4572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2pPr>
            <a:lvl3pPr marL="914400" marR="0" indent="9144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3pPr>
            <a:lvl4pPr marL="1371600" marR="0" indent="13716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4pPr>
            <a:lvl5pPr marL="1828800" marR="0" indent="18288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5pPr>
            <a:lvl6pPr marL="2286000" marR="0" indent="22860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6pPr>
            <a:lvl7pPr marL="2743200" marR="0" indent="27432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7pPr>
            <a:lvl8pPr marL="3200400" marR="0" indent="32004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8pPr>
            <a:lvl9pPr marL="3657600" marR="0" indent="3657600" algn="l"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a:ln>
                  <a:noFill/>
                </a:ln>
                <a:solidFill>
                  <a:schemeClr val="tx1"/>
                </a:solidFill>
                <a:effectLst/>
                <a:uFillTx/>
                <a:latin typeface="+mn-lt"/>
                <a:ea typeface="+mn-ea"/>
                <a:cs typeface="+mn-cs"/>
                <a:sym typeface="Calibri"/>
              </a:defRPr>
            </a:lvl9pPr>
          </a:lstStyle>
          <a:p>
            <a:fld id="{F860F34E-4A79-A240-AEA8-3E29BB228B1B}" type="slidenum">
              <a:rPr lang="en-US" smtClean="0"/>
              <a:pPr/>
              <a:t>2</a:t>
            </a:fld>
            <a:endParaRPr lang="en-US"/>
          </a:p>
        </p:txBody>
      </p:sp>
      <p:pic>
        <p:nvPicPr>
          <p:cNvPr id="7" name="Picture 6">
            <a:extLst>
              <a:ext uri="{FF2B5EF4-FFF2-40B4-BE49-F238E27FC236}">
                <a16:creationId xmlns:a16="http://schemas.microsoft.com/office/drawing/2014/main" id="{C6B8228E-53C9-4CD9-A197-D3CD9432E569}"/>
              </a:ext>
            </a:extLst>
          </p:cNvPr>
          <p:cNvPicPr>
            <a:picLocks noChangeAspect="1"/>
          </p:cNvPicPr>
          <p:nvPr/>
        </p:nvPicPr>
        <p:blipFill>
          <a:blip r:embed="rId5"/>
          <a:stretch>
            <a:fillRect/>
          </a:stretch>
        </p:blipFill>
        <p:spPr>
          <a:xfrm>
            <a:off x="4634468" y="447812"/>
            <a:ext cx="2538933" cy="2538933"/>
          </a:xfrm>
          <a:prstGeom prst="rect">
            <a:avLst/>
          </a:prstGeom>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Data Visualisation"/>
          <p:cNvSpPr txBox="1">
            <a:spLocks noGrp="1"/>
          </p:cNvSpPr>
          <p:nvPr>
            <p:ph type="title"/>
          </p:nvPr>
        </p:nvSpPr>
        <p:spPr>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sz="4400" dirty="0">
                <a:solidFill>
                  <a:srgbClr val="00B050"/>
                </a:solidFill>
                <a:latin typeface="+mj-lt"/>
              </a:rPr>
              <a:t>Data </a:t>
            </a:r>
            <a:r>
              <a:rPr lang="en-US" sz="4400" dirty="0">
                <a:solidFill>
                  <a:srgbClr val="00B050"/>
                </a:solidFill>
                <a:latin typeface="+mj-lt"/>
              </a:rPr>
              <a:t>Visualization</a:t>
            </a:r>
            <a:endParaRPr sz="4400" dirty="0">
              <a:solidFill>
                <a:srgbClr val="00B050"/>
              </a:solidFill>
              <a:latin typeface="+mj-lt"/>
            </a:endParaRPr>
          </a:p>
        </p:txBody>
      </p:sp>
      <p:sp>
        <p:nvSpPr>
          <p:cNvPr id="15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20</a:t>
            </a:fld>
            <a:endParaRPr/>
          </a:p>
        </p:txBody>
      </p:sp>
      <p:pic>
        <p:nvPicPr>
          <p:cNvPr id="2" name="Picture 1">
            <a:extLst>
              <a:ext uri="{FF2B5EF4-FFF2-40B4-BE49-F238E27FC236}">
                <a16:creationId xmlns:a16="http://schemas.microsoft.com/office/drawing/2014/main" id="{B2D0A175-76F5-87A0-E389-3B7D2BF8A152}"/>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7A2A0A44-68E5-E481-20DD-5EC6764B5B02}"/>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4" name="Picture 3" descr="A screenshot of a graph&#10;&#10;Description automatically generated">
            <a:extLst>
              <a:ext uri="{FF2B5EF4-FFF2-40B4-BE49-F238E27FC236}">
                <a16:creationId xmlns:a16="http://schemas.microsoft.com/office/drawing/2014/main" id="{912F6A43-DC8E-D3DE-1579-CECB1A5C8D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4822" y="1816481"/>
            <a:ext cx="4575291" cy="3893313"/>
          </a:xfrm>
          <a:prstGeom prst="rect">
            <a:avLst/>
          </a:prstGeom>
        </p:spPr>
      </p:pic>
      <p:pic>
        <p:nvPicPr>
          <p:cNvPr id="5" name="Picture 4">
            <a:extLst>
              <a:ext uri="{FF2B5EF4-FFF2-40B4-BE49-F238E27FC236}">
                <a16:creationId xmlns:a16="http://schemas.microsoft.com/office/drawing/2014/main" id="{DF468AA5-6310-75AE-ADB1-8E5E8C19E5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36351" y="1843123"/>
            <a:ext cx="4700827" cy="3875819"/>
          </a:xfrm>
          <a:prstGeom prst="rect">
            <a:avLst/>
          </a:prstGeom>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21</a:t>
            </a:fld>
            <a:endParaRPr/>
          </a:p>
        </p:txBody>
      </p:sp>
      <p:pic>
        <p:nvPicPr>
          <p:cNvPr id="2" name="Picture 1">
            <a:extLst>
              <a:ext uri="{FF2B5EF4-FFF2-40B4-BE49-F238E27FC236}">
                <a16:creationId xmlns:a16="http://schemas.microsoft.com/office/drawing/2014/main" id="{F65A83D0-C2F9-90D1-567F-A94C940D0FA4}"/>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E7CDA90F-0F6E-BB31-951E-0BBC7989EDC8}"/>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5" name="Picture 4" descr="A group of graphs showing different statistical data&#10;&#10;Description automatically generated with medium confidence">
            <a:extLst>
              <a:ext uri="{FF2B5EF4-FFF2-40B4-BE49-F238E27FC236}">
                <a16:creationId xmlns:a16="http://schemas.microsoft.com/office/drawing/2014/main" id="{ACC13D27-DC53-3495-35A9-7D88BA2E86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907" y="266330"/>
            <a:ext cx="5838186" cy="5646198"/>
          </a:xfrm>
          <a:prstGeom prst="rect">
            <a:avLst/>
          </a:prstGeom>
        </p:spPr>
      </p:pic>
      <p:pic>
        <p:nvPicPr>
          <p:cNvPr id="7" name="Picture 6" descr="A group of blue and white bars&#10;&#10;Description automatically generated">
            <a:extLst>
              <a:ext uri="{FF2B5EF4-FFF2-40B4-BE49-F238E27FC236}">
                <a16:creationId xmlns:a16="http://schemas.microsoft.com/office/drawing/2014/main" id="{89020716-53C7-F6E9-4A2D-D8A7FE4521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32415" y="554388"/>
            <a:ext cx="5624383" cy="5358140"/>
          </a:xfrm>
          <a:prstGeom prst="rect">
            <a:avLst/>
          </a:prstGeom>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22</a:t>
            </a:fld>
            <a:endParaRPr/>
          </a:p>
        </p:txBody>
      </p:sp>
      <p:pic>
        <p:nvPicPr>
          <p:cNvPr id="2" name="Picture 1">
            <a:extLst>
              <a:ext uri="{FF2B5EF4-FFF2-40B4-BE49-F238E27FC236}">
                <a16:creationId xmlns:a16="http://schemas.microsoft.com/office/drawing/2014/main" id="{F65A83D0-C2F9-90D1-567F-A94C940D0FA4}"/>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E7CDA90F-0F6E-BB31-951E-0BBC7989EDC8}"/>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5" name="Picture 4" descr="A graph of a graph of a target score&#10;&#10;Description automatically generated with medium confidence">
            <a:extLst>
              <a:ext uri="{FF2B5EF4-FFF2-40B4-BE49-F238E27FC236}">
                <a16:creationId xmlns:a16="http://schemas.microsoft.com/office/drawing/2014/main" id="{A6084654-68A8-F99B-9129-D64E958BAA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371106"/>
            <a:ext cx="5514975" cy="3743820"/>
          </a:xfrm>
          <a:prstGeom prst="rect">
            <a:avLst/>
          </a:prstGeom>
        </p:spPr>
      </p:pic>
      <p:pic>
        <p:nvPicPr>
          <p:cNvPr id="7" name="Picture 6" descr="A graph of a test results&#10;&#10;Description automatically generated with medium confidence">
            <a:extLst>
              <a:ext uri="{FF2B5EF4-FFF2-40B4-BE49-F238E27FC236}">
                <a16:creationId xmlns:a16="http://schemas.microsoft.com/office/drawing/2014/main" id="{932C504E-DF00-E126-803F-0F9E9009F1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35008" y="229032"/>
            <a:ext cx="6175992" cy="5947636"/>
          </a:xfrm>
          <a:prstGeom prst="rect">
            <a:avLst/>
          </a:prstGeom>
        </p:spPr>
      </p:pic>
    </p:spTree>
    <p:extLst>
      <p:ext uri="{BB962C8B-B14F-4D97-AF65-F5344CB8AC3E}">
        <p14:creationId xmlns:p14="http://schemas.microsoft.com/office/powerpoint/2010/main" val="1849433678"/>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23</a:t>
            </a:fld>
            <a:endParaRPr/>
          </a:p>
        </p:txBody>
      </p:sp>
      <p:pic>
        <p:nvPicPr>
          <p:cNvPr id="2" name="Picture 1">
            <a:extLst>
              <a:ext uri="{FF2B5EF4-FFF2-40B4-BE49-F238E27FC236}">
                <a16:creationId xmlns:a16="http://schemas.microsoft.com/office/drawing/2014/main" id="{F65A83D0-C2F9-90D1-567F-A94C940D0FA4}"/>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E7CDA90F-0F6E-BB31-951E-0BBC7989EDC8}"/>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5" name="Picture 4" descr="A graph showing the difference between the same model&#10;&#10;Description automatically generated with medium confidence">
            <a:extLst>
              <a:ext uri="{FF2B5EF4-FFF2-40B4-BE49-F238E27FC236}">
                <a16:creationId xmlns:a16="http://schemas.microsoft.com/office/drawing/2014/main" id="{5A5D72FD-3139-B8A7-1890-63ED8135CE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675" y="1334979"/>
            <a:ext cx="5219700" cy="4188042"/>
          </a:xfrm>
          <a:prstGeom prst="rect">
            <a:avLst/>
          </a:prstGeom>
        </p:spPr>
      </p:pic>
      <p:pic>
        <p:nvPicPr>
          <p:cNvPr id="7" name="Picture 6" descr="A graph of a model loss&#10;&#10;Description automatically generated">
            <a:extLst>
              <a:ext uri="{FF2B5EF4-FFF2-40B4-BE49-F238E27FC236}">
                <a16:creationId xmlns:a16="http://schemas.microsoft.com/office/drawing/2014/main" id="{81F2B087-1B09-3040-8EE1-595970AB54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57950" y="1066766"/>
            <a:ext cx="5286375" cy="4384134"/>
          </a:xfrm>
          <a:prstGeom prst="rect">
            <a:avLst/>
          </a:prstGeom>
        </p:spPr>
      </p:pic>
    </p:spTree>
    <p:extLst>
      <p:ext uri="{BB962C8B-B14F-4D97-AF65-F5344CB8AC3E}">
        <p14:creationId xmlns:p14="http://schemas.microsoft.com/office/powerpoint/2010/main" val="2995354052"/>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Results Analysis"/>
          <p:cNvSpPr txBox="1">
            <a:spLocks noGrp="1"/>
          </p:cNvSpPr>
          <p:nvPr>
            <p:ph type="title"/>
          </p:nvPr>
        </p:nvSpPr>
        <p:spPr>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lang="en-US" sz="4400" dirty="0">
                <a:solidFill>
                  <a:srgbClr val="00B050"/>
                </a:solidFill>
                <a:latin typeface="+mj-lt"/>
              </a:rPr>
              <a:t>Test Accuracy</a:t>
            </a:r>
            <a:endParaRPr sz="4400" dirty="0">
              <a:solidFill>
                <a:srgbClr val="00B050"/>
              </a:solidFill>
              <a:latin typeface="+mj-lt"/>
            </a:endParaRPr>
          </a:p>
        </p:txBody>
      </p:sp>
      <p:sp>
        <p:nvSpPr>
          <p:cNvPr id="158" name="Detailed Analysis of Results: Delving into the outcomes obtained from the model's performance, dissecting each metric and its implications on the effectiveness of the automated language assessment system.…"/>
          <p:cNvSpPr txBox="1">
            <a:spLocks noGrp="1"/>
          </p:cNvSpPr>
          <p:nvPr>
            <p:ph type="body" idx="1"/>
          </p:nvPr>
        </p:nvSpPr>
        <p:spPr>
          <a:xfrm>
            <a:off x="435864" y="1408176"/>
            <a:ext cx="4784478" cy="4261984"/>
          </a:xfrm>
          <a:prstGeom prst="rect">
            <a:avLst/>
          </a:prstGeom>
        </p:spPr>
        <p:txBody>
          <a:bodyPr>
            <a:normAutofit/>
          </a:bodyPr>
          <a:lstStyle/>
          <a:p>
            <a:pPr marL="402336" indent="-402336" defTabSz="1609303">
              <a:spcBef>
                <a:spcPts val="1200"/>
              </a:spcBef>
              <a:buSzPct val="123000"/>
              <a:buFontTx/>
              <a:defRPr sz="3168">
                <a:latin typeface="Helvetica Neue"/>
                <a:ea typeface="Helvetica Neue"/>
                <a:cs typeface="Helvetica Neue"/>
                <a:sym typeface="Helvetica Neue"/>
              </a:defRPr>
            </a:pPr>
            <a:endParaRPr lang="en-US" sz="1700" dirty="0">
              <a:latin typeface="+mn-lt"/>
            </a:endParaRPr>
          </a:p>
          <a:p>
            <a:pPr marL="402336" indent="-402336" defTabSz="1609303">
              <a:spcBef>
                <a:spcPts val="1200"/>
              </a:spcBef>
              <a:buSzPct val="123000"/>
              <a:buFontTx/>
              <a:defRPr sz="3168">
                <a:latin typeface="Helvetica Neue"/>
                <a:ea typeface="Helvetica Neue"/>
                <a:cs typeface="Helvetica Neue"/>
                <a:sym typeface="Helvetica Neue"/>
              </a:defRPr>
            </a:pPr>
            <a:r>
              <a:rPr lang="en-US" sz="1700" dirty="0">
                <a:latin typeface="+mn-lt"/>
              </a:rPr>
              <a:t>This model Predicts target scores with 70.5% accuracy .</a:t>
            </a:r>
          </a:p>
          <a:p>
            <a:pPr marL="402336" indent="-402336" defTabSz="1609303">
              <a:spcBef>
                <a:spcPts val="1200"/>
              </a:spcBef>
              <a:buSzPct val="123000"/>
              <a:buFontTx/>
              <a:defRPr sz="3168">
                <a:latin typeface="Helvetica Neue"/>
                <a:ea typeface="Helvetica Neue"/>
                <a:cs typeface="Helvetica Neue"/>
                <a:sym typeface="Helvetica Neue"/>
              </a:defRPr>
            </a:pPr>
            <a:r>
              <a:rPr lang="en-US" sz="1700" dirty="0">
                <a:latin typeface="+mn-lt"/>
              </a:rPr>
              <a:t>This histogram provides a comprehensive view of how predictions are performing across different topics.</a:t>
            </a:r>
          </a:p>
          <a:p>
            <a:pPr marL="402336" indent="-402336" defTabSz="1609303">
              <a:spcBef>
                <a:spcPts val="1200"/>
              </a:spcBef>
              <a:buSzPct val="123000"/>
              <a:buFontTx/>
              <a:defRPr sz="3168">
                <a:latin typeface="Helvetica Neue"/>
                <a:ea typeface="Helvetica Neue"/>
                <a:cs typeface="Helvetica Neue"/>
                <a:sym typeface="Helvetica Neue"/>
              </a:defRPr>
            </a:pPr>
            <a:endParaRPr lang="en-US" sz="1700" dirty="0">
              <a:latin typeface="+mn-lt"/>
            </a:endParaRPr>
          </a:p>
          <a:p>
            <a:pPr marL="402336" indent="-402336" defTabSz="1609303">
              <a:spcBef>
                <a:spcPts val="1200"/>
              </a:spcBef>
              <a:buSzPct val="123000"/>
              <a:buFontTx/>
              <a:defRPr sz="3168">
                <a:latin typeface="Helvetica Neue"/>
                <a:ea typeface="Helvetica Neue"/>
                <a:cs typeface="Helvetica Neue"/>
                <a:sym typeface="Helvetica Neue"/>
              </a:defRPr>
            </a:pPr>
            <a:endParaRPr sz="1700" dirty="0">
              <a:latin typeface="+mn-lt"/>
            </a:endParaRPr>
          </a:p>
        </p:txBody>
      </p:sp>
      <p:sp>
        <p:nvSpPr>
          <p:cNvPr id="15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pic>
        <p:nvPicPr>
          <p:cNvPr id="2" name="Picture 1">
            <a:extLst>
              <a:ext uri="{FF2B5EF4-FFF2-40B4-BE49-F238E27FC236}">
                <a16:creationId xmlns:a16="http://schemas.microsoft.com/office/drawing/2014/main" id="{A8ED331A-5C6D-9716-E756-ABFBB92FF766}"/>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EEFABDC1-1C6B-42F5-E78F-6917D4C8B30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5" name="Picture 4">
            <a:extLst>
              <a:ext uri="{FF2B5EF4-FFF2-40B4-BE49-F238E27FC236}">
                <a16:creationId xmlns:a16="http://schemas.microsoft.com/office/drawing/2014/main" id="{B6C894F1-A0BD-BB92-C0C7-AA3308B09D80}"/>
              </a:ext>
            </a:extLst>
          </p:cNvPr>
          <p:cNvPicPr>
            <a:picLocks noChangeAspect="1"/>
          </p:cNvPicPr>
          <p:nvPr/>
        </p:nvPicPr>
        <p:blipFill>
          <a:blip r:embed="rId4"/>
          <a:stretch>
            <a:fillRect/>
          </a:stretch>
        </p:blipFill>
        <p:spPr>
          <a:xfrm>
            <a:off x="5220342" y="219099"/>
            <a:ext cx="6221646" cy="5899837"/>
          </a:xfrm>
          <a:prstGeom prst="rect">
            <a:avLst/>
          </a:prstGeom>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Results Analysis"/>
          <p:cNvSpPr txBox="1">
            <a:spLocks noGrp="1"/>
          </p:cNvSpPr>
          <p:nvPr>
            <p:ph type="title"/>
          </p:nvPr>
        </p:nvSpPr>
        <p:spPr>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sz="4400" dirty="0">
                <a:solidFill>
                  <a:srgbClr val="00B050"/>
                </a:solidFill>
                <a:latin typeface="+mj-lt"/>
              </a:rPr>
              <a:t>Results Analysis</a:t>
            </a:r>
          </a:p>
        </p:txBody>
      </p:sp>
      <p:sp>
        <p:nvSpPr>
          <p:cNvPr id="158" name="Detailed Analysis of Results: Delving into the outcomes obtained from the model's performance, dissecting each metric and its implications on the effectiveness of the automated language assessment system.…"/>
          <p:cNvSpPr txBox="1">
            <a:spLocks noGrp="1"/>
          </p:cNvSpPr>
          <p:nvPr>
            <p:ph type="body" idx="1"/>
          </p:nvPr>
        </p:nvSpPr>
        <p:spPr>
          <a:xfrm>
            <a:off x="838200" y="1690688"/>
            <a:ext cx="10738104" cy="4486275"/>
          </a:xfrm>
          <a:prstGeom prst="rect">
            <a:avLst/>
          </a:prstGeom>
        </p:spPr>
        <p:txBody>
          <a:bodyPr>
            <a:normAutofit/>
          </a:bodyPr>
          <a:lstStyle/>
          <a:p>
            <a:pPr marL="402336" indent="-402336" algn="just" defTabSz="1609303">
              <a:spcBef>
                <a:spcPts val="1200"/>
              </a:spcBef>
              <a:buSzPct val="123000"/>
              <a:buFontTx/>
              <a:defRPr sz="3168">
                <a:latin typeface="Helvetica Neue"/>
                <a:ea typeface="Helvetica Neue"/>
                <a:cs typeface="Helvetica Neue"/>
                <a:sym typeface="Helvetica Neue"/>
              </a:defRPr>
            </a:pPr>
            <a:r>
              <a:rPr lang="en-US" sz="1700" dirty="0">
                <a:latin typeface="+mn-lt"/>
              </a:rPr>
              <a:t>There are several advantages to the automated evaluation approach over the conventional manual grading techniques. It can quickly evaluate a wide range of answers, allowing participants to receive feedback right away. Additionally, the algorithm is skilled at picking up on minute linguistic quirks and mistakes that human assessors could miss, giving a more thorough and detailed examination of language use.</a:t>
            </a:r>
          </a:p>
          <a:p>
            <a:pPr marL="402336" indent="-402336" algn="just" defTabSz="1609303">
              <a:spcBef>
                <a:spcPts val="1200"/>
              </a:spcBef>
              <a:buSzPct val="123000"/>
              <a:buFontTx/>
              <a:defRPr sz="3168">
                <a:latin typeface="Helvetica Neue"/>
                <a:ea typeface="Helvetica Neue"/>
                <a:cs typeface="Helvetica Neue"/>
                <a:sym typeface="Helvetica Neue"/>
              </a:defRPr>
            </a:pPr>
            <a:endParaRPr lang="en-US" sz="1700" dirty="0">
              <a:latin typeface="+mn-lt"/>
            </a:endParaRPr>
          </a:p>
          <a:p>
            <a:pPr marL="402336" indent="-402336" algn="just" defTabSz="1609303">
              <a:spcBef>
                <a:spcPts val="1200"/>
              </a:spcBef>
              <a:buSzPct val="123000"/>
              <a:buFontTx/>
              <a:defRPr sz="3168">
                <a:latin typeface="Helvetica Neue"/>
                <a:ea typeface="Helvetica Neue"/>
                <a:cs typeface="Helvetica Neue"/>
                <a:sym typeface="Helvetica Neue"/>
              </a:defRPr>
            </a:pPr>
            <a:r>
              <a:rPr lang="en-US" sz="1700" dirty="0">
                <a:latin typeface="+mn-lt"/>
              </a:rPr>
              <a:t>Although the automated evaluation system has its advantages, it is not without flaws. Speech in dialects or accents that significantly differ from those in the training dataset may be difficult for the system to process. Furthermore, there might occasionally be inconsistencies in the score due to its inability to fully understand the context or intended meaning of some comments.</a:t>
            </a:r>
            <a:endParaRPr sz="1700" dirty="0">
              <a:latin typeface="+mn-lt"/>
            </a:endParaRPr>
          </a:p>
        </p:txBody>
      </p:sp>
      <p:sp>
        <p:nvSpPr>
          <p:cNvPr id="15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0" marR="0" lvl="0" indent="0" algn="r" defTabSz="914400" rtl="0" eaLnBrk="1" fontAlgn="auto" latinLnBrk="0" hangingPunct="0">
              <a:lnSpc>
                <a:spcPct val="100000"/>
              </a:lnSpc>
              <a:spcBef>
                <a:spcPts val="0"/>
              </a:spcBef>
              <a:spcAft>
                <a:spcPts val="0"/>
              </a:spcAft>
              <a:buClrTx/>
              <a:buSzTx/>
              <a:buFontTx/>
              <a:buNone/>
              <a:tabLst/>
              <a:defRPr/>
            </a:pPr>
            <a:fld id="{86CB4B4D-7CA3-9044-876B-883B54F8677D}" type="slidenum">
              <a:rPr kumimoji="0" sz="1200" b="0" i="0" u="none" strike="noStrike" kern="0" cap="none" spc="0" normalizeH="0" baseline="0" noProof="0">
                <a:ln>
                  <a:noFill/>
                </a:ln>
                <a:solidFill>
                  <a:srgbClr val="888888"/>
                </a:solidFill>
                <a:effectLst/>
                <a:uLnTx/>
                <a:uFillTx/>
                <a:latin typeface="Times New Roman"/>
                <a:ea typeface="Calibri"/>
                <a:cs typeface="Calibri"/>
                <a:sym typeface="Calibri"/>
              </a:rPr>
              <a:pPr marL="0" marR="0" lvl="0" indent="0" algn="r" defTabSz="914400" rtl="0" eaLnBrk="1" fontAlgn="auto" latinLnBrk="0" hangingPunct="0">
                <a:lnSpc>
                  <a:spcPct val="100000"/>
                </a:lnSpc>
                <a:spcBef>
                  <a:spcPts val="0"/>
                </a:spcBef>
                <a:spcAft>
                  <a:spcPts val="0"/>
                </a:spcAft>
                <a:buClrTx/>
                <a:buSzTx/>
                <a:buFontTx/>
                <a:buNone/>
                <a:tabLst/>
                <a:defRPr/>
              </a:pPr>
              <a:t>25</a:t>
            </a:fld>
            <a:endParaRPr kumimoji="0" sz="1200" b="0" i="0" u="none" strike="noStrike" kern="0" cap="none" spc="0" normalizeH="0" baseline="0" noProof="0">
              <a:ln>
                <a:noFill/>
              </a:ln>
              <a:solidFill>
                <a:srgbClr val="888888"/>
              </a:solidFill>
              <a:effectLst/>
              <a:uLnTx/>
              <a:uFillTx/>
              <a:latin typeface="Times New Roman"/>
              <a:ea typeface="Calibri"/>
              <a:cs typeface="Calibri"/>
              <a:sym typeface="Calibri"/>
            </a:endParaRPr>
          </a:p>
        </p:txBody>
      </p:sp>
      <p:pic>
        <p:nvPicPr>
          <p:cNvPr id="2" name="Picture 1">
            <a:extLst>
              <a:ext uri="{FF2B5EF4-FFF2-40B4-BE49-F238E27FC236}">
                <a16:creationId xmlns:a16="http://schemas.microsoft.com/office/drawing/2014/main" id="{A8ED331A-5C6D-9716-E756-ABFBB92FF766}"/>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EEFABDC1-1C6B-42F5-E78F-6917D4C8B30D}"/>
              </a:ext>
            </a:extLst>
          </p:cNvPr>
          <p:cNvPicPr>
            <a:picLocks noChangeAspect="1"/>
          </p:cNvPicPr>
          <p:nvPr/>
        </p:nvPicPr>
        <p:blipFill>
          <a:blip r:embed="rId3"/>
          <a:stretch>
            <a:fillRect/>
          </a:stretch>
        </p:blipFill>
        <p:spPr>
          <a:xfrm>
            <a:off x="9606580" y="6329398"/>
            <a:ext cx="2358689" cy="113868"/>
          </a:xfrm>
          <a:prstGeom prst="rect">
            <a:avLst/>
          </a:prstGeom>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nclusion"/>
          <p:cNvSpPr txBox="1">
            <a:spLocks noGrp="1"/>
          </p:cNvSpPr>
          <p:nvPr>
            <p:ph type="title"/>
          </p:nvPr>
        </p:nvSpPr>
        <p:spPr>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sz="4400" dirty="0">
                <a:solidFill>
                  <a:srgbClr val="00B050"/>
                </a:solidFill>
                <a:latin typeface="+mj-lt"/>
              </a:rPr>
              <a:t>Conclusion</a:t>
            </a:r>
          </a:p>
        </p:txBody>
      </p:sp>
      <p:sp>
        <p:nvSpPr>
          <p:cNvPr id="166" name="The project aimed to develop a deep learning architecture for automated speech scoring, focusing on enhancing language assessment techniques.…"/>
          <p:cNvSpPr txBox="1">
            <a:spLocks noGrp="1"/>
          </p:cNvSpPr>
          <p:nvPr>
            <p:ph type="body" idx="1"/>
          </p:nvPr>
        </p:nvSpPr>
        <p:spPr>
          <a:prstGeom prst="rect">
            <a:avLst/>
          </a:prstGeom>
        </p:spPr>
        <p:txBody>
          <a:bodyPr>
            <a:normAutofit/>
          </a:bodyPr>
          <a:lstStyle/>
          <a:p>
            <a:pPr marL="283463" indent="-283463" defTabSz="1133827">
              <a:spcBef>
                <a:spcPts val="2000"/>
              </a:spcBef>
              <a:buSzPct val="123000"/>
              <a:buFontTx/>
              <a:defRPr sz="2232">
                <a:latin typeface="Helvetica Neue"/>
                <a:ea typeface="Helvetica Neue"/>
                <a:cs typeface="Helvetica Neue"/>
                <a:sym typeface="Helvetica Neue"/>
              </a:defRPr>
            </a:pPr>
            <a:r>
              <a:rPr sz="1700" dirty="0">
                <a:latin typeface="+mn-lt"/>
              </a:rPr>
              <a:t>The project aimed to develop a deep learning architecture for automated speech scoring, focusing on enhancing language assessment techniques.</a:t>
            </a:r>
          </a:p>
          <a:p>
            <a:pPr marL="283463" indent="-283463" defTabSz="1133827">
              <a:spcBef>
                <a:spcPts val="2000"/>
              </a:spcBef>
              <a:buSzPct val="123000"/>
              <a:buFontTx/>
              <a:defRPr sz="2232">
                <a:latin typeface="Helvetica Neue"/>
                <a:ea typeface="Helvetica Neue"/>
                <a:cs typeface="Helvetica Neue"/>
                <a:sym typeface="Helvetica Neue"/>
              </a:defRPr>
            </a:pPr>
            <a:r>
              <a:rPr sz="1700" dirty="0">
                <a:latin typeface="+mn-lt"/>
              </a:rPr>
              <a:t>Through the utilization of techniques such as deep neural networks, the model exhibited promising results in automating speech scoring, thereby contributing to the field of language assessment.</a:t>
            </a:r>
          </a:p>
          <a:p>
            <a:pPr marL="283463" indent="-283463" defTabSz="1133827">
              <a:spcBef>
                <a:spcPts val="2000"/>
              </a:spcBef>
              <a:buSzPct val="123000"/>
              <a:buFontTx/>
              <a:defRPr sz="2232">
                <a:latin typeface="Helvetica Neue"/>
                <a:ea typeface="Helvetica Neue"/>
                <a:cs typeface="Helvetica Neue"/>
                <a:sym typeface="Helvetica Neue"/>
              </a:defRPr>
            </a:pPr>
            <a:r>
              <a:rPr sz="1700" dirty="0">
                <a:latin typeface="+mn-lt"/>
              </a:rPr>
              <a:t>Evaluation metrics were employed to assess the model's accuracy and efficiency in language proficiency evaluation, highlighting its potential in practical applications.</a:t>
            </a:r>
          </a:p>
          <a:p>
            <a:pPr marL="283463" indent="-283463" defTabSz="1133827">
              <a:spcBef>
                <a:spcPts val="2000"/>
              </a:spcBef>
              <a:buSzPct val="123000"/>
              <a:buFontTx/>
              <a:defRPr sz="2232">
                <a:latin typeface="Helvetica Neue"/>
                <a:ea typeface="Helvetica Neue"/>
                <a:cs typeface="Helvetica Neue"/>
                <a:sym typeface="Helvetica Neue"/>
              </a:defRPr>
            </a:pPr>
            <a:r>
              <a:rPr sz="1700" dirty="0">
                <a:latin typeface="+mn-lt"/>
              </a:rPr>
              <a:t>Despite achieving significant milestones, the project acknowledges certain limitations such as data size and potential biases, emphasizing the need for further refinement and validation.</a:t>
            </a:r>
          </a:p>
        </p:txBody>
      </p:sp>
      <p:sp>
        <p:nvSpPr>
          <p:cNvPr id="16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26</a:t>
            </a:fld>
            <a:endParaRPr/>
          </a:p>
        </p:txBody>
      </p:sp>
      <p:pic>
        <p:nvPicPr>
          <p:cNvPr id="2" name="Picture 1">
            <a:extLst>
              <a:ext uri="{FF2B5EF4-FFF2-40B4-BE49-F238E27FC236}">
                <a16:creationId xmlns:a16="http://schemas.microsoft.com/office/drawing/2014/main" id="{3E5D4519-CB95-44A0-50A2-676C4FA95600}"/>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8C7F33CD-016F-A0C1-B3DD-4EFFEA54C801}"/>
              </a:ext>
            </a:extLst>
          </p:cNvPr>
          <p:cNvPicPr>
            <a:picLocks noChangeAspect="1"/>
          </p:cNvPicPr>
          <p:nvPr/>
        </p:nvPicPr>
        <p:blipFill>
          <a:blip r:embed="rId3"/>
          <a:stretch>
            <a:fillRect/>
          </a:stretch>
        </p:blipFill>
        <p:spPr>
          <a:xfrm>
            <a:off x="9606580" y="6329398"/>
            <a:ext cx="2358689" cy="113868"/>
          </a:xfrm>
          <a:prstGeom prst="rect">
            <a:avLst/>
          </a:prstGeom>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References"/>
          <p:cNvSpPr txBox="1">
            <a:spLocks noGrp="1"/>
          </p:cNvSpPr>
          <p:nvPr>
            <p:ph type="title"/>
          </p:nvPr>
        </p:nvSpPr>
        <p:spPr>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sz="4400" dirty="0">
                <a:solidFill>
                  <a:srgbClr val="00B050"/>
                </a:solidFill>
                <a:latin typeface="+mn-lt"/>
              </a:rPr>
              <a:t>References</a:t>
            </a:r>
          </a:p>
        </p:txBody>
      </p:sp>
      <p:sp>
        <p:nvSpPr>
          <p:cNvPr id="170" name="Brown, J. D. (2005). Testing in language programs: A comprehensive guide to English language assessment. McGraw-Hill Education.…"/>
          <p:cNvSpPr txBox="1">
            <a:spLocks noGrp="1"/>
          </p:cNvSpPr>
          <p:nvPr>
            <p:ph type="body" idx="1"/>
          </p:nvPr>
        </p:nvSpPr>
        <p:spPr>
          <a:prstGeom prst="rect">
            <a:avLst/>
          </a:prstGeom>
        </p:spPr>
        <p:txBody>
          <a:bodyPr>
            <a:normAutofit/>
          </a:bodyPr>
          <a:lstStyle/>
          <a:p>
            <a:pPr marL="342900" indent="-342900" defTabSz="1144068">
              <a:spcBef>
                <a:spcPts val="2000"/>
              </a:spcBef>
              <a:buSzPct val="123000"/>
              <a:buFont typeface="+mj-lt"/>
              <a:buAutoNum type="arabicPeriod"/>
              <a:defRPr sz="2243">
                <a:latin typeface="Helvetica Neue"/>
                <a:ea typeface="Helvetica Neue"/>
                <a:cs typeface="Helvetica Neue"/>
                <a:sym typeface="Helvetica Neue"/>
              </a:defRPr>
            </a:pPr>
            <a:r>
              <a:rPr lang="en-US" sz="1700" dirty="0">
                <a:latin typeface="+mn-lt"/>
                <a:sym typeface="Helvetica Neue"/>
              </a:rPr>
              <a:t>Hussein, M. A., Hassan, H., &amp; </a:t>
            </a:r>
            <a:r>
              <a:rPr lang="en-US" sz="1700" dirty="0" err="1">
                <a:latin typeface="+mn-lt"/>
                <a:sym typeface="Helvetica Neue"/>
              </a:rPr>
              <a:t>Nassef</a:t>
            </a:r>
            <a:r>
              <a:rPr lang="en-US" sz="1700" dirty="0">
                <a:latin typeface="+mn-lt"/>
                <a:sym typeface="Helvetica Neue"/>
              </a:rPr>
              <a:t>, M. (2019). Automated language essay scoring systems: A literature review. </a:t>
            </a:r>
            <a:r>
              <a:rPr lang="en-US" sz="1700" dirty="0" err="1">
                <a:latin typeface="+mn-lt"/>
                <a:sym typeface="Helvetica Neue"/>
              </a:rPr>
              <a:t>PeerJ</a:t>
            </a:r>
            <a:r>
              <a:rPr lang="en-US" sz="1700" dirty="0">
                <a:latin typeface="+mn-lt"/>
                <a:sym typeface="Helvetica Neue"/>
              </a:rPr>
              <a:t> Computer Science, 5, e208.</a:t>
            </a:r>
          </a:p>
          <a:p>
            <a:pPr marL="342900" indent="-342900" defTabSz="1144068">
              <a:spcBef>
                <a:spcPts val="2000"/>
              </a:spcBef>
              <a:buSzPct val="123000"/>
              <a:buFont typeface="+mj-lt"/>
              <a:buAutoNum type="arabicPeriod"/>
              <a:defRPr sz="2243">
                <a:latin typeface="Helvetica Neue"/>
                <a:ea typeface="Helvetica Neue"/>
                <a:cs typeface="Helvetica Neue"/>
                <a:sym typeface="Helvetica Neue"/>
              </a:defRPr>
            </a:pPr>
            <a:r>
              <a:rPr lang="en-US" sz="1700" dirty="0">
                <a:latin typeface="+mn-lt"/>
                <a:sym typeface="Helvetica Neue"/>
              </a:rPr>
              <a:t>Bachman, L., &amp; Adrian, P. (2022). Language assessment in practice: Developing language assessments and justifying their use in the real world. Oxford University Press. </a:t>
            </a:r>
          </a:p>
          <a:p>
            <a:pPr marL="342900" indent="-342900" defTabSz="1144068">
              <a:spcBef>
                <a:spcPts val="2000"/>
              </a:spcBef>
              <a:buSzPct val="123000"/>
              <a:buFont typeface="+mj-lt"/>
              <a:buAutoNum type="arabicPeriod"/>
              <a:defRPr sz="2243">
                <a:latin typeface="Helvetica Neue"/>
                <a:ea typeface="Helvetica Neue"/>
                <a:cs typeface="Helvetica Neue"/>
                <a:sym typeface="Helvetica Neue"/>
              </a:defRPr>
            </a:pPr>
            <a:r>
              <a:rPr lang="en-US" sz="1700" dirty="0">
                <a:latin typeface="+mn-lt"/>
                <a:sym typeface="Helvetica Neue"/>
              </a:rPr>
              <a:t>Brown, J. D., &amp; Hudson, T. (1998). The alternatives in language assessment. TESOL quarterly, 32(4), 653-675.</a:t>
            </a:r>
          </a:p>
          <a:p>
            <a:pPr marL="342900" indent="-342900" defTabSz="1144068">
              <a:spcBef>
                <a:spcPts val="2000"/>
              </a:spcBef>
              <a:buSzPct val="123000"/>
              <a:buFont typeface="+mj-lt"/>
              <a:buAutoNum type="arabicPeriod"/>
              <a:defRPr sz="2243">
                <a:latin typeface="Helvetica Neue"/>
                <a:ea typeface="Helvetica Neue"/>
                <a:cs typeface="Helvetica Neue"/>
                <a:sym typeface="Helvetica Neue"/>
              </a:defRPr>
            </a:pPr>
            <a:r>
              <a:rPr lang="en-US" sz="1700" dirty="0" err="1">
                <a:latin typeface="+mn-lt"/>
                <a:sym typeface="Helvetica Neue"/>
              </a:rPr>
              <a:t>Giraldo</a:t>
            </a:r>
            <a:r>
              <a:rPr lang="en-US" sz="1700" dirty="0">
                <a:latin typeface="+mn-lt"/>
                <a:sym typeface="Helvetica Neue"/>
              </a:rPr>
              <a:t>, F. (2018). Language assessment literacy: Implications for language teachers. Profile Issues in </a:t>
            </a:r>
            <a:r>
              <a:rPr lang="en-US" sz="1700" dirty="0" err="1">
                <a:latin typeface="+mn-lt"/>
                <a:sym typeface="Helvetica Neue"/>
              </a:rPr>
              <a:t>TeachersProfessional</a:t>
            </a:r>
            <a:r>
              <a:rPr lang="en-US" sz="1700" dirty="0">
                <a:latin typeface="+mn-lt"/>
                <a:sym typeface="Helvetica Neue"/>
              </a:rPr>
              <a:t> Development, 20(1), 179-195.</a:t>
            </a:r>
          </a:p>
          <a:p>
            <a:pPr marL="342900" indent="-342900" defTabSz="1144068">
              <a:spcBef>
                <a:spcPts val="2000"/>
              </a:spcBef>
              <a:buSzPct val="123000"/>
              <a:buFont typeface="+mj-lt"/>
              <a:buAutoNum type="arabicPeriod"/>
              <a:defRPr sz="2243">
                <a:latin typeface="Helvetica Neue"/>
                <a:ea typeface="Helvetica Neue"/>
                <a:cs typeface="Helvetica Neue"/>
                <a:sym typeface="Helvetica Neue"/>
              </a:defRPr>
            </a:pPr>
            <a:r>
              <a:rPr lang="en-US" sz="1700" dirty="0" err="1">
                <a:latin typeface="+mn-lt"/>
                <a:sym typeface="Helvetica Neue"/>
              </a:rPr>
              <a:t>Shohamy</a:t>
            </a:r>
            <a:r>
              <a:rPr lang="en-US" sz="1700" dirty="0">
                <a:latin typeface="+mn-lt"/>
                <a:sym typeface="Helvetica Neue"/>
              </a:rPr>
              <a:t>, E. (2020). The power of tests: A critical perspective on the uses of language tests. Routledge.</a:t>
            </a:r>
            <a:endParaRPr lang="en-US" sz="1700" dirty="0">
              <a:latin typeface="+mn-lt"/>
            </a:endParaRPr>
          </a:p>
        </p:txBody>
      </p:sp>
      <p:sp>
        <p:nvSpPr>
          <p:cNvPr id="17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27</a:t>
            </a:fld>
            <a:endParaRPr dirty="0"/>
          </a:p>
        </p:txBody>
      </p:sp>
      <p:pic>
        <p:nvPicPr>
          <p:cNvPr id="2" name="Picture 1">
            <a:extLst>
              <a:ext uri="{FF2B5EF4-FFF2-40B4-BE49-F238E27FC236}">
                <a16:creationId xmlns:a16="http://schemas.microsoft.com/office/drawing/2014/main" id="{D66D4846-F818-C83B-86B4-5FC6A393B1D6}"/>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F9279A38-477D-A893-D2E8-A59086D3B367}"/>
              </a:ext>
            </a:extLst>
          </p:cNvPr>
          <p:cNvPicPr>
            <a:picLocks noChangeAspect="1"/>
          </p:cNvPicPr>
          <p:nvPr/>
        </p:nvPicPr>
        <p:blipFill>
          <a:blip r:embed="rId3"/>
          <a:stretch>
            <a:fillRect/>
          </a:stretch>
        </p:blipFill>
        <p:spPr>
          <a:xfrm>
            <a:off x="9606580" y="6329398"/>
            <a:ext cx="2358689" cy="113868"/>
          </a:xfrm>
          <a:prstGeom prst="rect">
            <a:avLst/>
          </a:prstGeom>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F402B760-09FB-7348-8C67-DCAC88C6CBC2}"/>
              </a:ext>
            </a:extLst>
          </p:cNvPr>
          <p:cNvSpPr/>
          <p:nvPr/>
        </p:nvSpPr>
        <p:spPr>
          <a:xfrm>
            <a:off x="8076008" y="1039839"/>
            <a:ext cx="3457401" cy="3457401"/>
          </a:xfrm>
          <a:prstGeom prst="ellipse">
            <a:avLst/>
          </a:prstGeom>
          <a:solidFill>
            <a:srgbClr val="74C42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500" dirty="0">
              <a:ln w="0"/>
              <a:solidFill>
                <a:schemeClr val="bg1"/>
              </a:solidFill>
              <a:effectLst>
                <a:outerShdw blurRad="38100" dist="19050" dir="2700000" algn="tl" rotWithShape="0">
                  <a:schemeClr val="dk1">
                    <a:alpha val="40000"/>
                  </a:schemeClr>
                </a:outerShdw>
              </a:effectLst>
            </a:endParaRPr>
          </a:p>
        </p:txBody>
      </p:sp>
      <p:sp>
        <p:nvSpPr>
          <p:cNvPr id="21" name="Oval 20">
            <a:extLst>
              <a:ext uri="{FF2B5EF4-FFF2-40B4-BE49-F238E27FC236}">
                <a16:creationId xmlns:a16="http://schemas.microsoft.com/office/drawing/2014/main" id="{10A4EF44-D1A3-E14E-BB09-389A47FCDC48}"/>
              </a:ext>
            </a:extLst>
          </p:cNvPr>
          <p:cNvSpPr/>
          <p:nvPr/>
        </p:nvSpPr>
        <p:spPr>
          <a:xfrm>
            <a:off x="6124379" y="1774456"/>
            <a:ext cx="2496674" cy="2496674"/>
          </a:xfrm>
          <a:prstGeom prst="ellipse">
            <a:avLst/>
          </a:prstGeom>
          <a:solidFill>
            <a:srgbClr val="007B3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300" dirty="0">
              <a:ln w="0"/>
              <a:solidFill>
                <a:schemeClr val="bg1"/>
              </a:solidFill>
              <a:effectLst>
                <a:outerShdw blurRad="38100" dist="19050" dir="2700000" algn="tl" rotWithShape="0">
                  <a:schemeClr val="dk1">
                    <a:alpha val="40000"/>
                  </a:schemeClr>
                </a:outerShdw>
              </a:effectLst>
            </a:endParaRPr>
          </a:p>
        </p:txBody>
      </p:sp>
      <p:sp>
        <p:nvSpPr>
          <p:cNvPr id="22" name="Oval 21">
            <a:extLst>
              <a:ext uri="{FF2B5EF4-FFF2-40B4-BE49-F238E27FC236}">
                <a16:creationId xmlns:a16="http://schemas.microsoft.com/office/drawing/2014/main" id="{683A2ACE-0D5E-384B-9A6E-674AEC575B68}"/>
              </a:ext>
            </a:extLst>
          </p:cNvPr>
          <p:cNvSpPr/>
          <p:nvPr/>
        </p:nvSpPr>
        <p:spPr>
          <a:xfrm>
            <a:off x="7512922" y="3762622"/>
            <a:ext cx="1946630" cy="1946630"/>
          </a:xfrm>
          <a:prstGeom prst="ellipse">
            <a:avLst/>
          </a:prstGeom>
          <a:solidFill>
            <a:srgbClr val="00A6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300" dirty="0">
              <a:ln w="0"/>
              <a:solidFill>
                <a:schemeClr val="bg1"/>
              </a:solidFill>
              <a:effectLst>
                <a:outerShdw blurRad="38100" dist="19050" dir="2700000" algn="tl" rotWithShape="0">
                  <a:schemeClr val="dk1">
                    <a:alpha val="40000"/>
                  </a:schemeClr>
                </a:outerShdw>
              </a:effectLst>
            </a:endParaRPr>
          </a:p>
        </p:txBody>
      </p:sp>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860F34E-4A79-A240-AEA8-3E29BB228B1B}" type="slidenum">
              <a:rPr lang="en-US" smtClean="0"/>
              <a:pPr/>
              <a:t>28</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1304924" y="414735"/>
            <a:ext cx="9201151" cy="5914664"/>
          </a:xfrm>
        </p:spPr>
        <p:txBody>
          <a:bodyPr>
            <a:normAutofit/>
          </a:bodyPr>
          <a:lstStyle/>
          <a:p>
            <a:r>
              <a:rPr lang="en-US" b="1" dirty="0">
                <a:solidFill>
                  <a:srgbClr val="079418"/>
                </a:solidFill>
                <a:latin typeface="+mn-lt"/>
              </a:rPr>
              <a:t>Thank You</a:t>
            </a:r>
            <a:endParaRPr lang="en-US" dirty="0">
              <a:latin typeface="+mn-lt"/>
            </a:endParaRPr>
          </a:p>
        </p:txBody>
      </p:sp>
      <p:sp>
        <p:nvSpPr>
          <p:cNvPr id="3" name="Rectangle 2">
            <a:extLst>
              <a:ext uri="{FF2B5EF4-FFF2-40B4-BE49-F238E27FC236}">
                <a16:creationId xmlns:a16="http://schemas.microsoft.com/office/drawing/2014/main" id="{F1217626-0FA1-411D-986C-4A9752E58A9C}"/>
              </a:ext>
            </a:extLst>
          </p:cNvPr>
          <p:cNvSpPr/>
          <p:nvPr/>
        </p:nvSpPr>
        <p:spPr>
          <a:xfrm>
            <a:off x="3153451" y="3701748"/>
            <a:ext cx="1255472" cy="369332"/>
          </a:xfrm>
          <a:prstGeom prst="rect">
            <a:avLst/>
          </a:prstGeom>
        </p:spPr>
        <p:txBody>
          <a:bodyPr wrap="none">
            <a:spAutoFit/>
          </a:bodyPr>
          <a:lstStyle/>
          <a:p>
            <a:r>
              <a:rPr lang="en-US" dirty="0">
                <a:solidFill>
                  <a:schemeClr val="accent6">
                    <a:lumMod val="75000"/>
                  </a:schemeClr>
                </a:solidFill>
              </a:rPr>
              <a:t>-  Group 15</a:t>
            </a:r>
          </a:p>
        </p:txBody>
      </p:sp>
    </p:spTree>
    <p:extLst>
      <p:ext uri="{BB962C8B-B14F-4D97-AF65-F5344CB8AC3E}">
        <p14:creationId xmlns:p14="http://schemas.microsoft.com/office/powerpoint/2010/main" val="263320794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573189" y="1227952"/>
            <a:ext cx="10677965" cy="4402095"/>
          </a:xfrm>
        </p:spPr>
        <p:txBody>
          <a:bodyPr>
            <a:normAutofit/>
          </a:bodyPr>
          <a:lstStyle/>
          <a:p>
            <a:pPr algn="l">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Title</a:t>
            </a:r>
          </a:p>
          <a:p>
            <a:pPr algn="l">
              <a:buFont typeface="+mj-lt"/>
              <a:buAutoNum type="arabicPeriod"/>
            </a:pPr>
            <a:r>
              <a:rPr lang="en-US" sz="1700" dirty="0">
                <a:solidFill>
                  <a:srgbClr val="333333"/>
                </a:solidFill>
                <a:latin typeface="Times New Roman" panose="02020603050405020304" pitchFamily="18" charset="0"/>
                <a:cs typeface="Times New Roman" panose="02020603050405020304" pitchFamily="18" charset="0"/>
              </a:rPr>
              <a:t>Motivation</a:t>
            </a:r>
          </a:p>
          <a:p>
            <a:pPr algn="l">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Background</a:t>
            </a:r>
          </a:p>
          <a:p>
            <a:pPr algn="l">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Abstract(Problem statement)</a:t>
            </a:r>
          </a:p>
          <a:p>
            <a:pPr algn="l">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Literature Survey</a:t>
            </a:r>
          </a:p>
          <a:p>
            <a:pPr algn="l">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Objectives of the Study</a:t>
            </a:r>
          </a:p>
          <a:p>
            <a:pPr>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Data Set and Data Processing</a:t>
            </a:r>
          </a:p>
          <a:p>
            <a:pPr algn="l">
              <a:buFont typeface="+mj-lt"/>
              <a:buAutoNum type="arabicPeriod"/>
            </a:pPr>
            <a:r>
              <a:rPr lang="en-US" sz="1700" dirty="0">
                <a:solidFill>
                  <a:srgbClr val="333333"/>
                </a:solidFill>
                <a:latin typeface="Times New Roman" panose="02020603050405020304" pitchFamily="18" charset="0"/>
                <a:cs typeface="Times New Roman" panose="02020603050405020304" pitchFamily="18" charset="0"/>
              </a:rPr>
              <a:t>Research Design(Blueprint/Workflow)</a:t>
            </a:r>
            <a:endParaRPr lang="en-US" sz="1700" b="0" i="0" dirty="0">
              <a:solidFill>
                <a:srgbClr val="333333"/>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Data Analysis and Model Description</a:t>
            </a:r>
          </a:p>
          <a:p>
            <a:pPr algn="l">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Data Visualization and Results</a:t>
            </a:r>
          </a:p>
          <a:p>
            <a:pPr algn="l">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Conclusion</a:t>
            </a:r>
          </a:p>
          <a:p>
            <a:pPr algn="l">
              <a:buFont typeface="+mj-lt"/>
              <a:buAutoNum type="arabicPeriod"/>
            </a:pPr>
            <a:r>
              <a:rPr lang="en-US" sz="1700" b="0" i="0" dirty="0">
                <a:solidFill>
                  <a:srgbClr val="333333"/>
                </a:solidFill>
                <a:effectLst/>
                <a:latin typeface="Times New Roman" panose="02020603050405020304" pitchFamily="18" charset="0"/>
                <a:cs typeface="Times New Roman" panose="02020603050405020304" pitchFamily="18" charset="0"/>
              </a:rPr>
              <a:t>References</a:t>
            </a: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b="1" dirty="0">
                <a:solidFill>
                  <a:srgbClr val="079418"/>
                </a:solidFill>
                <a:latin typeface="Times New Roman" panose="02020603050405020304" pitchFamily="18" charset="0"/>
                <a:cs typeface="Times New Roman" panose="02020603050405020304" pitchFamily="18" charset="0"/>
              </a:rPr>
              <a:t>Agenda</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860F34E-4A79-A240-AEA8-3E29BB228B1B}" type="slidenum">
              <a:rPr lang="en-US" smtClean="0"/>
              <a:pPr/>
              <a:t>3</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007174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Motivation"/>
          <p:cNvSpPr txBox="1">
            <a:spLocks noGrp="1"/>
          </p:cNvSpPr>
          <p:nvPr>
            <p:ph type="title"/>
          </p:nvPr>
        </p:nvSpPr>
        <p:spPr>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sz="4400" dirty="0">
                <a:solidFill>
                  <a:srgbClr val="00B050"/>
                </a:solidFill>
                <a:latin typeface="Times New Roman" panose="02020603050405020304" pitchFamily="18" charset="0"/>
                <a:cs typeface="Times New Roman" panose="02020603050405020304" pitchFamily="18" charset="0"/>
              </a:rPr>
              <a:t>Motivation</a:t>
            </a:r>
          </a:p>
        </p:txBody>
      </p:sp>
      <p:sp>
        <p:nvSpPr>
          <p:cNvPr id="106" name="Title: Driving Forces Behind Automated Grading…"/>
          <p:cNvSpPr txBox="1">
            <a:spLocks noGrp="1"/>
          </p:cNvSpPr>
          <p:nvPr>
            <p:ph type="body" sz="half" idx="1"/>
          </p:nvPr>
        </p:nvSpPr>
        <p:spPr>
          <a:xfrm>
            <a:off x="838200" y="1825625"/>
            <a:ext cx="7201762" cy="4351338"/>
          </a:xfrm>
          <a:prstGeom prst="rect">
            <a:avLst/>
          </a:prstGeom>
        </p:spPr>
        <p:txBody>
          <a:bodyPr>
            <a:normAutofit/>
          </a:bodyPr>
          <a:lstStyle/>
          <a:p>
            <a:pPr marL="255239" indent="-255239" defTabSz="1020932">
              <a:spcBef>
                <a:spcPts val="1800"/>
              </a:spcBef>
              <a:buSzPct val="123000"/>
              <a:buFontTx/>
              <a:defRPr sz="1960">
                <a:latin typeface="Helvetica Neue"/>
                <a:ea typeface="Helvetica Neue"/>
                <a:cs typeface="Helvetica Neue"/>
                <a:sym typeface="Helvetica Neue"/>
              </a:defRPr>
            </a:pPr>
            <a:r>
              <a:rPr sz="1700" dirty="0">
                <a:latin typeface="+mn-lt"/>
              </a:rPr>
              <a:t>Title: Driving Forces Behind Automated Grading</a:t>
            </a:r>
          </a:p>
          <a:p>
            <a:pPr marL="255239" indent="-255239" defTabSz="1020932">
              <a:spcBef>
                <a:spcPts val="1800"/>
              </a:spcBef>
              <a:buSzPct val="123000"/>
              <a:buFontTx/>
              <a:defRPr sz="1960">
                <a:latin typeface="Helvetica Neue"/>
                <a:ea typeface="Helvetica Neue"/>
                <a:cs typeface="Helvetica Neue"/>
                <a:sym typeface="Helvetica Neue"/>
              </a:defRPr>
            </a:pPr>
            <a:r>
              <a:rPr sz="1700" dirty="0">
                <a:latin typeface="+mn-lt"/>
              </a:rPr>
              <a:t>Time Efficiency: Manual grading is time-consuming.</a:t>
            </a:r>
          </a:p>
          <a:p>
            <a:pPr marL="255239" indent="-255239" defTabSz="1020932">
              <a:spcBef>
                <a:spcPts val="1800"/>
              </a:spcBef>
              <a:buSzPct val="123000"/>
              <a:buFontTx/>
              <a:defRPr sz="1960">
                <a:latin typeface="Helvetica Neue"/>
                <a:ea typeface="Helvetica Neue"/>
                <a:cs typeface="Helvetica Neue"/>
                <a:sym typeface="Helvetica Neue"/>
              </a:defRPr>
            </a:pPr>
            <a:r>
              <a:rPr sz="1700" dirty="0">
                <a:latin typeface="+mn-lt"/>
              </a:rPr>
              <a:t>Subjectivity: Human grading lacks consistency.</a:t>
            </a:r>
          </a:p>
          <a:p>
            <a:pPr marL="255239" indent="-255239" defTabSz="1020932">
              <a:spcBef>
                <a:spcPts val="1800"/>
              </a:spcBef>
              <a:buSzPct val="123000"/>
              <a:buFontTx/>
              <a:defRPr sz="1960">
                <a:latin typeface="Helvetica Neue"/>
                <a:ea typeface="Helvetica Neue"/>
                <a:cs typeface="Helvetica Neue"/>
                <a:sym typeface="Helvetica Neue"/>
              </a:defRPr>
            </a:pPr>
            <a:r>
              <a:rPr sz="1700" dirty="0">
                <a:latin typeface="+mn-lt"/>
              </a:rPr>
              <a:t>Educational Context: Importance of timely feedback for learners.</a:t>
            </a:r>
          </a:p>
          <a:p>
            <a:pPr marL="255239" indent="-255239" defTabSz="1020932">
              <a:spcBef>
                <a:spcPts val="1800"/>
              </a:spcBef>
              <a:buSzPct val="123000"/>
              <a:buFontTx/>
              <a:defRPr sz="1960">
                <a:latin typeface="Helvetica Neue"/>
                <a:ea typeface="Helvetica Neue"/>
                <a:cs typeface="Helvetica Neue"/>
                <a:sym typeface="Helvetica Neue"/>
              </a:defRPr>
            </a:pPr>
            <a:r>
              <a:rPr sz="1700" dirty="0">
                <a:latin typeface="+mn-lt"/>
              </a:rPr>
              <a:t>Language Assessment: Need for objective evaluation criteria.</a:t>
            </a:r>
          </a:p>
          <a:p>
            <a:pPr marL="255239" indent="-255239" defTabSz="1020932">
              <a:spcBef>
                <a:spcPts val="1800"/>
              </a:spcBef>
              <a:buSzPct val="123000"/>
              <a:buFontTx/>
              <a:defRPr sz="1960">
                <a:latin typeface="Helvetica Neue"/>
                <a:ea typeface="Helvetica Neue"/>
                <a:cs typeface="Helvetica Neue"/>
                <a:sym typeface="Helvetica Neue"/>
              </a:defRPr>
            </a:pPr>
            <a:r>
              <a:rPr sz="1700" dirty="0">
                <a:latin typeface="+mn-lt"/>
              </a:rPr>
              <a:t>Advancements in AI: Leveraging deep learning for text analysis.</a:t>
            </a:r>
          </a:p>
          <a:p>
            <a:pPr marL="255239" indent="-255239" defTabSz="1020932">
              <a:spcBef>
                <a:spcPts val="1800"/>
              </a:spcBef>
              <a:buSzPct val="123000"/>
              <a:buFontTx/>
              <a:defRPr sz="1960">
                <a:latin typeface="Helvetica Neue"/>
                <a:ea typeface="Helvetica Neue"/>
                <a:cs typeface="Helvetica Neue"/>
                <a:sym typeface="Helvetica Neue"/>
              </a:defRPr>
            </a:pPr>
            <a:r>
              <a:rPr sz="1700" dirty="0">
                <a:latin typeface="+mn-lt"/>
              </a:rPr>
              <a:t>Potential Impact: Streamlining assessment processes, saving time.</a:t>
            </a:r>
          </a:p>
        </p:txBody>
      </p:sp>
      <p:sp>
        <p:nvSpPr>
          <p:cNvPr id="107"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pic>
        <p:nvPicPr>
          <p:cNvPr id="108" name="business-success-goal-flat-cartoon-style-vector-illustration_501813-47.jpg.avif" descr="business-success-goal-flat-cartoon-style-vector-illustration_501813-47.jpg.avif"/>
          <p:cNvPicPr>
            <a:picLocks noChangeAspect="1"/>
          </p:cNvPicPr>
          <p:nvPr/>
        </p:nvPicPr>
        <p:blipFill>
          <a:blip r:embed="rId2"/>
          <a:stretch>
            <a:fillRect/>
          </a:stretch>
        </p:blipFill>
        <p:spPr>
          <a:xfrm>
            <a:off x="8738043" y="2217180"/>
            <a:ext cx="3444229" cy="2701465"/>
          </a:xfrm>
          <a:prstGeom prst="rect">
            <a:avLst/>
          </a:prstGeom>
          <a:ln w="12700">
            <a:miter lim="400000"/>
          </a:ln>
        </p:spPr>
      </p:pic>
      <p:pic>
        <p:nvPicPr>
          <p:cNvPr id="2" name="Picture 1">
            <a:extLst>
              <a:ext uri="{FF2B5EF4-FFF2-40B4-BE49-F238E27FC236}">
                <a16:creationId xmlns:a16="http://schemas.microsoft.com/office/drawing/2014/main" id="{56D599A4-6E24-CADB-C63D-481122C3F2A6}"/>
              </a:ext>
            </a:extLst>
          </p:cNvPr>
          <p:cNvPicPr>
            <a:picLocks noChangeAspect="1"/>
          </p:cNvPicPr>
          <p:nvPr/>
        </p:nvPicPr>
        <p:blipFill>
          <a:blip r:embed="rId3"/>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6BFEC47A-218A-0337-776A-4BA402B30737}"/>
              </a:ext>
            </a:extLst>
          </p:cNvPr>
          <p:cNvPicPr>
            <a:picLocks noChangeAspect="1"/>
          </p:cNvPicPr>
          <p:nvPr/>
        </p:nvPicPr>
        <p:blipFill>
          <a:blip r:embed="rId4"/>
          <a:stretch>
            <a:fillRect/>
          </a:stretch>
        </p:blipFill>
        <p:spPr>
          <a:xfrm>
            <a:off x="9606580" y="6329398"/>
            <a:ext cx="2358689" cy="113868"/>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Background"/>
          <p:cNvSpPr txBox="1">
            <a:spLocks noGrp="1"/>
          </p:cNvSpPr>
          <p:nvPr>
            <p:ph type="title"/>
          </p:nvPr>
        </p:nvSpPr>
        <p:spPr>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sz="4400" dirty="0">
                <a:solidFill>
                  <a:srgbClr val="00B050"/>
                </a:solidFill>
                <a:latin typeface="+mj-lt"/>
              </a:rPr>
              <a:t>Background</a:t>
            </a:r>
          </a:p>
        </p:txBody>
      </p:sp>
      <p:sp>
        <p:nvSpPr>
          <p:cNvPr id="111" name="Importance of Language Assessment:…"/>
          <p:cNvSpPr txBox="1">
            <a:spLocks noGrp="1"/>
          </p:cNvSpPr>
          <p:nvPr>
            <p:ph type="body" idx="1"/>
          </p:nvPr>
        </p:nvSpPr>
        <p:spPr>
          <a:xfrm>
            <a:off x="838200" y="1825625"/>
            <a:ext cx="7750922" cy="4351338"/>
          </a:xfrm>
          <a:prstGeom prst="rect">
            <a:avLst/>
          </a:prstGeom>
        </p:spPr>
        <p:txBody>
          <a:bodyPr>
            <a:normAutofit/>
          </a:bodyPr>
          <a:lstStyle/>
          <a:p>
            <a:pPr marL="0" indent="0" defTabSz="833911">
              <a:spcBef>
                <a:spcPts val="1500"/>
              </a:spcBef>
              <a:buSzPct val="123000"/>
              <a:buNone/>
              <a:defRPr sz="1619">
                <a:latin typeface="Helvetica Neue"/>
                <a:ea typeface="Helvetica Neue"/>
                <a:cs typeface="Helvetica Neue"/>
                <a:sym typeface="Helvetica Neue"/>
              </a:defRPr>
            </a:pPr>
            <a:r>
              <a:rPr sz="1700" b="1" dirty="0">
                <a:latin typeface="+mn-lt"/>
              </a:rPr>
              <a:t>Importance of Language Assessment</a:t>
            </a:r>
            <a:r>
              <a:rPr sz="1700" dirty="0">
                <a:latin typeface="+mn-lt"/>
              </a:rPr>
              <a:t>:</a:t>
            </a:r>
          </a:p>
          <a:p>
            <a:pPr marL="208482" indent="-208482" defTabSz="833911">
              <a:spcBef>
                <a:spcPts val="1500"/>
              </a:spcBef>
              <a:buSzPct val="123000"/>
              <a:buFontTx/>
              <a:defRPr sz="1619">
                <a:latin typeface="Helvetica Neue"/>
                <a:ea typeface="Helvetica Neue"/>
                <a:cs typeface="Helvetica Neue"/>
                <a:sym typeface="Helvetica Neue"/>
              </a:defRPr>
            </a:pPr>
            <a:r>
              <a:rPr sz="1700" dirty="0">
                <a:latin typeface="+mn-lt"/>
              </a:rPr>
              <a:t>Language assessment plays a crucial role in various fields, including education, recruitment, and immigration.</a:t>
            </a:r>
          </a:p>
          <a:p>
            <a:pPr marL="208482" indent="-208482" defTabSz="833911">
              <a:spcBef>
                <a:spcPts val="1500"/>
              </a:spcBef>
              <a:buSzPct val="123000"/>
              <a:buFontTx/>
              <a:defRPr sz="1619">
                <a:latin typeface="Helvetica Neue"/>
                <a:ea typeface="Helvetica Neue"/>
                <a:cs typeface="Helvetica Neue"/>
                <a:sym typeface="Helvetica Neue"/>
              </a:defRPr>
            </a:pPr>
            <a:r>
              <a:rPr sz="1700" dirty="0">
                <a:latin typeface="+mn-lt"/>
              </a:rPr>
              <a:t>Accurate evaluation of language proficiency is essential for making informed decisions about language learners' abilities and readiness for specific tasks or roles.</a:t>
            </a:r>
          </a:p>
          <a:p>
            <a:pPr marL="0" indent="0" defTabSz="833911">
              <a:spcBef>
                <a:spcPts val="1500"/>
              </a:spcBef>
              <a:buSzPct val="123000"/>
              <a:buNone/>
              <a:defRPr sz="1619">
                <a:latin typeface="Helvetica Neue"/>
                <a:ea typeface="Helvetica Neue"/>
                <a:cs typeface="Helvetica Neue"/>
                <a:sym typeface="Helvetica Neue"/>
              </a:defRPr>
            </a:pPr>
            <a:r>
              <a:rPr sz="1700" b="1" dirty="0">
                <a:latin typeface="+mn-lt"/>
              </a:rPr>
              <a:t>Challenges in Traditional Assessment Methods</a:t>
            </a:r>
            <a:r>
              <a:rPr sz="1700" dirty="0">
                <a:latin typeface="+mn-lt"/>
              </a:rPr>
              <a:t>:</a:t>
            </a:r>
          </a:p>
          <a:p>
            <a:pPr marL="208482" indent="-208482" defTabSz="833911">
              <a:spcBef>
                <a:spcPts val="1500"/>
              </a:spcBef>
              <a:buSzPct val="123000"/>
              <a:buFontTx/>
              <a:defRPr sz="1619">
                <a:latin typeface="Helvetica Neue"/>
                <a:ea typeface="Helvetica Neue"/>
                <a:cs typeface="Helvetica Neue"/>
                <a:sym typeface="Helvetica Neue"/>
              </a:defRPr>
            </a:pPr>
            <a:r>
              <a:rPr sz="1700" dirty="0">
                <a:latin typeface="+mn-lt"/>
              </a:rPr>
              <a:t>Traditional language assessment methods often rely on subjective human judgment, leading to inconsistencies and biases.</a:t>
            </a:r>
          </a:p>
          <a:p>
            <a:pPr marL="208482" indent="-208482" defTabSz="833911">
              <a:spcBef>
                <a:spcPts val="1500"/>
              </a:spcBef>
              <a:buSzPct val="123000"/>
              <a:buFontTx/>
              <a:defRPr sz="1619">
                <a:latin typeface="Helvetica Neue"/>
                <a:ea typeface="Helvetica Neue"/>
                <a:cs typeface="Helvetica Neue"/>
                <a:sym typeface="Helvetica Neue"/>
              </a:defRPr>
            </a:pPr>
            <a:r>
              <a:rPr sz="1700" dirty="0">
                <a:latin typeface="+mn-lt"/>
              </a:rPr>
              <a:t>Manual evaluation processes can be time-consuming, expensive, and impractical for large-scale assessments.</a:t>
            </a:r>
          </a:p>
        </p:txBody>
      </p:sp>
      <p:sp>
        <p:nvSpPr>
          <p:cNvPr id="112"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pic>
        <p:nvPicPr>
          <p:cNvPr id="113" name="istockphoto-1334887411-612x612.jpg" descr="istockphoto-1334887411-612x612.jpg"/>
          <p:cNvPicPr>
            <a:picLocks noChangeAspect="1"/>
          </p:cNvPicPr>
          <p:nvPr/>
        </p:nvPicPr>
        <p:blipFill>
          <a:blip r:embed="rId2"/>
          <a:stretch>
            <a:fillRect/>
          </a:stretch>
        </p:blipFill>
        <p:spPr>
          <a:xfrm>
            <a:off x="12065000" y="2877785"/>
            <a:ext cx="9745141" cy="6719690"/>
          </a:xfrm>
          <a:prstGeom prst="rect">
            <a:avLst/>
          </a:prstGeom>
          <a:ln w="12700">
            <a:miter lim="400000"/>
          </a:ln>
        </p:spPr>
      </p:pic>
      <p:pic>
        <p:nvPicPr>
          <p:cNvPr id="114" name="istockphoto-1334887411-612x612.jpg" descr="istockphoto-1334887411-612x612.jpg"/>
          <p:cNvPicPr>
            <a:picLocks noChangeAspect="1"/>
          </p:cNvPicPr>
          <p:nvPr/>
        </p:nvPicPr>
        <p:blipFill>
          <a:blip r:embed="rId2"/>
          <a:stretch>
            <a:fillRect/>
          </a:stretch>
        </p:blipFill>
        <p:spPr>
          <a:xfrm>
            <a:off x="8333777" y="2312577"/>
            <a:ext cx="3893572" cy="2684784"/>
          </a:xfrm>
          <a:prstGeom prst="rect">
            <a:avLst/>
          </a:prstGeom>
          <a:ln w="12700">
            <a:miter lim="400000"/>
          </a:ln>
        </p:spPr>
      </p:pic>
      <p:pic>
        <p:nvPicPr>
          <p:cNvPr id="2" name="Picture 1">
            <a:extLst>
              <a:ext uri="{FF2B5EF4-FFF2-40B4-BE49-F238E27FC236}">
                <a16:creationId xmlns:a16="http://schemas.microsoft.com/office/drawing/2014/main" id="{1A2A3241-EE6E-97F7-AB38-873074930E4D}"/>
              </a:ext>
            </a:extLst>
          </p:cNvPr>
          <p:cNvPicPr>
            <a:picLocks noChangeAspect="1"/>
          </p:cNvPicPr>
          <p:nvPr/>
        </p:nvPicPr>
        <p:blipFill>
          <a:blip r:embed="rId3"/>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56EBD97D-22D7-954E-5D21-D2292E67532B}"/>
              </a:ext>
            </a:extLst>
          </p:cNvPr>
          <p:cNvPicPr>
            <a:picLocks noChangeAspect="1"/>
          </p:cNvPicPr>
          <p:nvPr/>
        </p:nvPicPr>
        <p:blipFill>
          <a:blip r:embed="rId4"/>
          <a:stretch>
            <a:fillRect/>
          </a:stretch>
        </p:blipFill>
        <p:spPr>
          <a:xfrm>
            <a:off x="9606580" y="6329398"/>
            <a:ext cx="2358689" cy="113868"/>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Problem Statement"/>
          <p:cNvSpPr txBox="1">
            <a:spLocks noGrp="1"/>
          </p:cNvSpPr>
          <p:nvPr>
            <p:ph type="title"/>
          </p:nvPr>
        </p:nvSpPr>
        <p:spPr>
          <a:prstGeom prst="rect">
            <a:avLst/>
          </a:prstGeom>
        </p:spPr>
        <p:txBody>
          <a:bodyPr>
            <a:normAutofit/>
          </a:bodyPr>
          <a:lstStyle>
            <a:lvl1pPr>
              <a:defRPr sz="8500" b="1">
                <a:latin typeface="Carlito"/>
                <a:ea typeface="Carlito"/>
                <a:cs typeface="Carlito"/>
                <a:sym typeface="Carlito"/>
              </a:defRPr>
            </a:lvl1pPr>
          </a:lstStyle>
          <a:p>
            <a:r>
              <a:rPr sz="4400" dirty="0">
                <a:solidFill>
                  <a:srgbClr val="00B050"/>
                </a:solidFill>
                <a:latin typeface="+mj-lt"/>
              </a:rPr>
              <a:t>Problem Statement</a:t>
            </a:r>
          </a:p>
        </p:txBody>
      </p:sp>
      <p:sp>
        <p:nvSpPr>
          <p:cNvPr id="117" name="Title: Addressing Manual Grading Challenges…"/>
          <p:cNvSpPr txBox="1">
            <a:spLocks noGrp="1"/>
          </p:cNvSpPr>
          <p:nvPr>
            <p:ph type="body" idx="1"/>
          </p:nvPr>
        </p:nvSpPr>
        <p:spPr>
          <a:prstGeom prst="rect">
            <a:avLst/>
          </a:prstGeom>
        </p:spPr>
        <p:txBody>
          <a:bodyPr>
            <a:normAutofit/>
          </a:bodyPr>
          <a:lstStyle/>
          <a:p>
            <a:r>
              <a:rPr sz="1700" dirty="0"/>
              <a:t>Title: Addressing Manual Grading Challenges</a:t>
            </a:r>
          </a:p>
          <a:p>
            <a:r>
              <a:rPr sz="1700" dirty="0"/>
              <a:t>Description: Manual grading in educational and language assessment contexts is time-consuming and subjective.</a:t>
            </a:r>
          </a:p>
          <a:p>
            <a:r>
              <a:rPr sz="1700" dirty="0"/>
              <a:t>Challenges: Lack of consistency, labor-intensive, delays in feedback.</a:t>
            </a:r>
            <a:endParaRPr lang="en-US" sz="1700" dirty="0"/>
          </a:p>
          <a:p>
            <a:r>
              <a:rPr lang="en-US" sz="1700" dirty="0"/>
              <a:t>Put in place procedures to deal without considering the speech patterns, accents, and audio quality while preserving the accuracy of automated evaluation findings.</a:t>
            </a:r>
          </a:p>
          <a:p>
            <a:r>
              <a:rPr lang="en-US" sz="1700" dirty="0"/>
              <a:t>Examine how neural networking models and natural language processing methods may be used to improve the comprehension of semantic structures in speech replies.</a:t>
            </a:r>
          </a:p>
          <a:p>
            <a:r>
              <a:rPr lang="en-US" sz="1700" dirty="0"/>
              <a:t>In a Future scope we can provide an intuitive user interface that makes it easy for test-takers to engage with the automated assessment system, promoting efficient learning and progress. </a:t>
            </a:r>
          </a:p>
          <a:p>
            <a:r>
              <a:rPr sz="1700" dirty="0"/>
              <a:t>Objective: Develop an automated grading system to streamline assessment processes</a:t>
            </a:r>
            <a:r>
              <a:rPr lang="en-US" sz="1700" dirty="0"/>
              <a:t>.</a:t>
            </a:r>
            <a:endParaRPr sz="1700" dirty="0"/>
          </a:p>
        </p:txBody>
      </p:sp>
      <p:sp>
        <p:nvSpPr>
          <p:cNvPr id="118"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pic>
        <p:nvPicPr>
          <p:cNvPr id="2" name="Picture 1">
            <a:extLst>
              <a:ext uri="{FF2B5EF4-FFF2-40B4-BE49-F238E27FC236}">
                <a16:creationId xmlns:a16="http://schemas.microsoft.com/office/drawing/2014/main" id="{4CDA7C13-4139-9DE2-F076-88BEBAC8D3FC}"/>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19AA0C0A-F358-9CF8-6C0A-A1821502A4FA}"/>
              </a:ext>
            </a:extLst>
          </p:cNvPr>
          <p:cNvPicPr>
            <a:picLocks noChangeAspect="1"/>
          </p:cNvPicPr>
          <p:nvPr/>
        </p:nvPicPr>
        <p:blipFill>
          <a:blip r:embed="rId3"/>
          <a:stretch>
            <a:fillRect/>
          </a:stretch>
        </p:blipFill>
        <p:spPr>
          <a:xfrm>
            <a:off x="9606580" y="6329398"/>
            <a:ext cx="2358689" cy="113868"/>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Literature Survey"/>
          <p:cNvSpPr txBox="1">
            <a:spLocks noGrp="1"/>
          </p:cNvSpPr>
          <p:nvPr>
            <p:ph type="title"/>
          </p:nvPr>
        </p:nvSpPr>
        <p:spPr>
          <a:prstGeom prst="rect">
            <a:avLst/>
          </a:prstGeom>
        </p:spPr>
        <p:txBody>
          <a:bodyPr>
            <a:normAutofit/>
          </a:bodyPr>
          <a:lstStyle>
            <a:lvl1pPr>
              <a:defRPr sz="8500" b="1">
                <a:latin typeface="Carlito"/>
                <a:ea typeface="Carlito"/>
                <a:cs typeface="Carlito"/>
                <a:sym typeface="Carlito"/>
              </a:defRPr>
            </a:lvl1pPr>
          </a:lstStyle>
          <a:p>
            <a:r>
              <a:rPr sz="4400" dirty="0">
                <a:solidFill>
                  <a:srgbClr val="00B050"/>
                </a:solidFill>
                <a:latin typeface="+mj-lt"/>
              </a:rPr>
              <a:t>Literature Survey</a:t>
            </a:r>
          </a:p>
        </p:txBody>
      </p:sp>
      <p:sp>
        <p:nvSpPr>
          <p:cNvPr id="121" name="Title: Review of Existing Solutions…"/>
          <p:cNvSpPr txBox="1">
            <a:spLocks noGrp="1"/>
          </p:cNvSpPr>
          <p:nvPr>
            <p:ph type="body" idx="1"/>
          </p:nvPr>
        </p:nvSpPr>
        <p:spPr>
          <a:xfrm>
            <a:off x="747509" y="1521725"/>
            <a:ext cx="10515600" cy="4351338"/>
          </a:xfrm>
          <a:prstGeom prst="rect">
            <a:avLst/>
          </a:prstGeom>
        </p:spPr>
        <p:txBody>
          <a:bodyPr>
            <a:normAutofit/>
          </a:bodyPr>
          <a:lstStyle/>
          <a:p>
            <a:pPr marL="210311" indent="-210311" defTabSz="841247">
              <a:lnSpc>
                <a:spcPct val="150000"/>
              </a:lnSpc>
              <a:spcBef>
                <a:spcPts val="900"/>
              </a:spcBef>
              <a:defRPr sz="2576"/>
            </a:pPr>
            <a:r>
              <a:rPr lang="en-US" sz="1700" dirty="0">
                <a:latin typeface="+mn-lt"/>
              </a:rPr>
              <a:t>Automated Language Essay Scoring (AES) systems, leveraging NLP and machine learning, address time-consuming grading issues (Hussein et al., 2019). The review emphasizes the shift to deep learning for better scoring accuracy. However, challenges remain in assessing creativity, underscoring the need for ongoing system enhancement.</a:t>
            </a:r>
          </a:p>
          <a:p>
            <a:pPr marL="210311" indent="-210311" defTabSz="841247">
              <a:lnSpc>
                <a:spcPct val="150000"/>
              </a:lnSpc>
              <a:spcBef>
                <a:spcPts val="900"/>
              </a:spcBef>
              <a:defRPr sz="2576"/>
            </a:pPr>
            <a:r>
              <a:rPr lang="en-US" sz="1700" dirty="0">
                <a:latin typeface="+mn-lt"/>
              </a:rPr>
              <a:t>The Assessment Use Argument (AUA) outlines the interconnectedness of test taker performance, assessment records, interpretations of ability, decision-making, and consequences (Bachman &amp; Adrian, 2022). It guides language test development, emphasizing adherence to explicit procedures for validity and reliability, and promotes transparency, fairness, and meaningful assessment practices.</a:t>
            </a:r>
          </a:p>
          <a:p>
            <a:pPr marL="210311" indent="-210311" defTabSz="841247">
              <a:lnSpc>
                <a:spcPct val="150000"/>
              </a:lnSpc>
              <a:spcBef>
                <a:spcPts val="900"/>
              </a:spcBef>
              <a:defRPr sz="2576"/>
            </a:pPr>
            <a:r>
              <a:rPr lang="en-US" sz="1700" dirty="0">
                <a:latin typeface="+mn-lt"/>
              </a:rPr>
              <a:t>The applied linguistics field has explored language assessment literacy, examining its definition and stakeholder variations (Giraldo, 2018). The article reviews assessment literacy from various perspectives and proposes a core set of knowledge, skills, and principles for language teachers.</a:t>
            </a:r>
          </a:p>
          <a:p>
            <a:pPr marL="210311" indent="-210311" defTabSz="841247">
              <a:lnSpc>
                <a:spcPct val="150000"/>
              </a:lnSpc>
              <a:spcBef>
                <a:spcPts val="900"/>
              </a:spcBef>
              <a:defRPr sz="2576"/>
            </a:pPr>
            <a:endParaRPr sz="1700" dirty="0">
              <a:latin typeface="+mn-lt"/>
            </a:endParaRPr>
          </a:p>
        </p:txBody>
      </p:sp>
      <p:sp>
        <p:nvSpPr>
          <p:cNvPr id="122"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pic>
        <p:nvPicPr>
          <p:cNvPr id="2" name="Picture 1">
            <a:extLst>
              <a:ext uri="{FF2B5EF4-FFF2-40B4-BE49-F238E27FC236}">
                <a16:creationId xmlns:a16="http://schemas.microsoft.com/office/drawing/2014/main" id="{3258DD22-4DA3-CDC5-0453-9AF1DC744D6F}"/>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6D336646-2952-5EFE-D3BF-2C31F5C49B62}"/>
              </a:ext>
            </a:extLst>
          </p:cNvPr>
          <p:cNvPicPr>
            <a:picLocks noChangeAspect="1"/>
          </p:cNvPicPr>
          <p:nvPr/>
        </p:nvPicPr>
        <p:blipFill>
          <a:blip r:embed="rId3"/>
          <a:stretch>
            <a:fillRect/>
          </a:stretch>
        </p:blipFill>
        <p:spPr>
          <a:xfrm>
            <a:off x="9606580" y="6329398"/>
            <a:ext cx="2358689" cy="113868"/>
          </a:xfrm>
          <a:prstGeom prst="rect">
            <a:avLst/>
          </a:prstGeom>
        </p:spPr>
      </p:pic>
    </p:spTree>
    <p:extLst>
      <p:ext uri="{BB962C8B-B14F-4D97-AF65-F5344CB8AC3E}">
        <p14:creationId xmlns:p14="http://schemas.microsoft.com/office/powerpoint/2010/main" val="56953352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Objectives:"/>
          <p:cNvSpPr txBox="1">
            <a:spLocks noGrp="1"/>
          </p:cNvSpPr>
          <p:nvPr>
            <p:ph type="title"/>
          </p:nvPr>
        </p:nvSpPr>
        <p:spPr>
          <a:prstGeom prst="rect">
            <a:avLst/>
          </a:prstGeom>
        </p:spPr>
        <p:txBody>
          <a:bodyPr>
            <a:normAutofit/>
          </a:bodyPr>
          <a:lstStyle>
            <a:lvl1pPr defTabSz="2316421">
              <a:lnSpc>
                <a:spcPct val="80000"/>
              </a:lnSpc>
              <a:defRPr sz="8075" b="1" spc="-190">
                <a:latin typeface="Helvetica Neue"/>
                <a:ea typeface="Helvetica Neue"/>
                <a:cs typeface="Helvetica Neue"/>
                <a:sym typeface="Helvetica Neue"/>
              </a:defRPr>
            </a:lvl1pPr>
          </a:lstStyle>
          <a:p>
            <a:r>
              <a:rPr sz="4400" dirty="0">
                <a:solidFill>
                  <a:srgbClr val="00B050"/>
                </a:solidFill>
                <a:latin typeface="Times New Roman" panose="02020603050405020304" pitchFamily="18" charset="0"/>
                <a:cs typeface="Times New Roman" panose="02020603050405020304" pitchFamily="18" charset="0"/>
              </a:rPr>
              <a:t>Objectives:</a:t>
            </a:r>
          </a:p>
        </p:txBody>
      </p:sp>
      <p:sp>
        <p:nvSpPr>
          <p:cNvPr id="125" name="Develop a Deep Learning Model: Create a deep learning architecture capable of accurately assessing language proficiency based on speech data.…"/>
          <p:cNvSpPr txBox="1">
            <a:spLocks noGrp="1"/>
          </p:cNvSpPr>
          <p:nvPr>
            <p:ph type="body" idx="1"/>
          </p:nvPr>
        </p:nvSpPr>
        <p:spPr>
          <a:prstGeom prst="rect">
            <a:avLst/>
          </a:prstGeom>
        </p:spPr>
        <p:txBody>
          <a:bodyPr>
            <a:normAutofit/>
          </a:bodyPr>
          <a:lstStyle/>
          <a:p>
            <a:pPr marL="293766" indent="-293766" defTabSz="1175035">
              <a:lnSpc>
                <a:spcPct val="150000"/>
              </a:lnSpc>
              <a:spcBef>
                <a:spcPts val="2100"/>
              </a:spcBef>
              <a:buSzPct val="123000"/>
              <a:buFontTx/>
              <a:defRPr sz="2257">
                <a:latin typeface="Helvetica Neue"/>
                <a:ea typeface="Helvetica Neue"/>
                <a:cs typeface="Helvetica Neue"/>
                <a:sym typeface="Helvetica Neue"/>
              </a:defRPr>
            </a:pPr>
            <a:r>
              <a:rPr lang="en-US" sz="1800" dirty="0">
                <a:latin typeface="Times New Roman" panose="02020603050405020304" pitchFamily="18" charset="0"/>
                <a:cs typeface="Times New Roman" panose="02020603050405020304" pitchFamily="18" charset="0"/>
              </a:rPr>
              <a:t>To build a scoring essay system by implementing deep learning methodologies, such as Bidirectional LSTM and feedforward neural networks over speech data.</a:t>
            </a:r>
          </a:p>
          <a:p>
            <a:pPr marL="293766" indent="-293766" defTabSz="1175035">
              <a:lnSpc>
                <a:spcPct val="150000"/>
              </a:lnSpc>
              <a:spcBef>
                <a:spcPts val="2100"/>
              </a:spcBef>
              <a:buSzPct val="123000"/>
              <a:buFontTx/>
              <a:defRPr sz="2257">
                <a:latin typeface="Helvetica Neue"/>
                <a:ea typeface="Helvetica Neue"/>
                <a:cs typeface="Helvetica Neue"/>
                <a:sym typeface="Helvetica Neue"/>
              </a:defRPr>
            </a:pPr>
            <a:r>
              <a:rPr lang="en-US" sz="1800" dirty="0">
                <a:latin typeface="Times New Roman" panose="02020603050405020304" pitchFamily="18" charset="0"/>
                <a:cs typeface="Times New Roman" panose="02020603050405020304" pitchFamily="18" charset="0"/>
              </a:rPr>
              <a:t>Assess the effectiveness and reliability of the developed model through comprehensive evaluation metrics.</a:t>
            </a:r>
          </a:p>
          <a:p>
            <a:pPr marL="293766" indent="-293766" defTabSz="1175035">
              <a:lnSpc>
                <a:spcPct val="150000"/>
              </a:lnSpc>
              <a:spcBef>
                <a:spcPts val="2100"/>
              </a:spcBef>
              <a:buSzPct val="123000"/>
              <a:buFontTx/>
              <a:defRPr sz="2257">
                <a:latin typeface="Helvetica Neue"/>
                <a:ea typeface="Helvetica Neue"/>
                <a:cs typeface="Helvetica Neue"/>
                <a:sym typeface="Helvetica Neue"/>
              </a:defRPr>
            </a:pPr>
            <a:r>
              <a:rPr lang="en-US" sz="1800" dirty="0">
                <a:latin typeface="Times New Roman" panose="02020603050405020304" pitchFamily="18" charset="0"/>
                <a:cs typeface="Times New Roman" panose="02020603050405020304" pitchFamily="18" charset="0"/>
              </a:rPr>
              <a:t>Summarizing key findings, discuss implications, and suggest future research directions.</a:t>
            </a:r>
          </a:p>
        </p:txBody>
      </p:sp>
      <p:sp>
        <p:nvSpPr>
          <p:cNvPr id="126"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pic>
        <p:nvPicPr>
          <p:cNvPr id="2" name="Picture 1">
            <a:extLst>
              <a:ext uri="{FF2B5EF4-FFF2-40B4-BE49-F238E27FC236}">
                <a16:creationId xmlns:a16="http://schemas.microsoft.com/office/drawing/2014/main" id="{BDFC6C20-3B78-C46F-1FD7-B7691D6D516D}"/>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3" name="Picture 2">
            <a:extLst>
              <a:ext uri="{FF2B5EF4-FFF2-40B4-BE49-F238E27FC236}">
                <a16:creationId xmlns:a16="http://schemas.microsoft.com/office/drawing/2014/main" id="{E16CB0DC-B268-806D-1F75-EBA569D37443}"/>
              </a:ext>
            </a:extLst>
          </p:cNvPr>
          <p:cNvPicPr>
            <a:picLocks noChangeAspect="1"/>
          </p:cNvPicPr>
          <p:nvPr/>
        </p:nvPicPr>
        <p:blipFill>
          <a:blip r:embed="rId3"/>
          <a:stretch>
            <a:fillRect/>
          </a:stretch>
        </p:blipFill>
        <p:spPr>
          <a:xfrm>
            <a:off x="9606580" y="6329398"/>
            <a:ext cx="2358689" cy="113868"/>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2CA89-7AB7-4B53-ADC6-F45430D25132}"/>
              </a:ext>
            </a:extLst>
          </p:cNvPr>
          <p:cNvSpPr>
            <a:spLocks noGrp="1"/>
          </p:cNvSpPr>
          <p:nvPr>
            <p:ph type="title"/>
          </p:nvPr>
        </p:nvSpPr>
        <p:spPr/>
        <p:txBody>
          <a:bodyPr>
            <a:normAutofit/>
          </a:bodyPr>
          <a:lstStyle/>
          <a:p>
            <a:r>
              <a:rPr lang="en-US" sz="4400" b="1" dirty="0">
                <a:solidFill>
                  <a:srgbClr val="00B050"/>
                </a:solidFill>
                <a:latin typeface="Times New Roman" panose="02020603050405020304" pitchFamily="18" charset="0"/>
                <a:cs typeface="Times New Roman" panose="02020603050405020304" pitchFamily="18" charset="0"/>
              </a:rPr>
              <a:t>Dataset</a:t>
            </a:r>
            <a:endParaRPr lang="en-US" b="1" spc="-190" dirty="0">
              <a:solidFill>
                <a:schemeClr val="accent6">
                  <a:lumMod val="75000"/>
                </a:schemeClr>
              </a:solidFill>
              <a:latin typeface="+mj-lt"/>
              <a:sym typeface="Helvetica Neue"/>
            </a:endParaRPr>
          </a:p>
        </p:txBody>
      </p:sp>
      <p:sp>
        <p:nvSpPr>
          <p:cNvPr id="3" name="Text Placeholder 2">
            <a:extLst>
              <a:ext uri="{FF2B5EF4-FFF2-40B4-BE49-F238E27FC236}">
                <a16:creationId xmlns:a16="http://schemas.microsoft.com/office/drawing/2014/main" id="{A5503FCD-F144-4C77-8577-CC2CC3FB8A4C}"/>
              </a:ext>
            </a:extLst>
          </p:cNvPr>
          <p:cNvSpPr>
            <a:spLocks noGrp="1"/>
          </p:cNvSpPr>
          <p:nvPr>
            <p:ph type="body" idx="1"/>
          </p:nvPr>
        </p:nvSpPr>
        <p:spPr/>
        <p:txBody>
          <a:bodyPr>
            <a:normAutofit/>
          </a:bodyPr>
          <a:lstStyle/>
          <a:p>
            <a:pPr algn="just"/>
            <a:r>
              <a:rPr lang="en-US" sz="1700" b="1" dirty="0">
                <a:solidFill>
                  <a:schemeClr val="tx1"/>
                </a:solidFill>
                <a:latin typeface="Times New Roman" panose="02020603050405020304" pitchFamily="18" charset="0"/>
                <a:cs typeface="Times New Roman" panose="02020603050405020304" pitchFamily="18" charset="0"/>
              </a:rPr>
              <a:t>ASAP-AES Dataset</a:t>
            </a:r>
            <a:r>
              <a:rPr lang="en-US" sz="1700" dirty="0">
                <a:solidFill>
                  <a:schemeClr val="tx1"/>
                </a:solidFill>
                <a:latin typeface="Times New Roman" panose="02020603050405020304" pitchFamily="18" charset="0"/>
                <a:cs typeface="Times New Roman" panose="02020603050405020304" pitchFamily="18" charset="0"/>
              </a:rPr>
              <a:t>: Automated Student Assessment Prize - Automated Essay Scoring dataset from OSP which is a free and open-source for research and collaboration. </a:t>
            </a:r>
          </a:p>
          <a:p>
            <a:pPr algn="just"/>
            <a:r>
              <a:rPr lang="en-US" sz="1700" dirty="0">
                <a:solidFill>
                  <a:schemeClr val="tx1"/>
                </a:solidFill>
                <a:latin typeface="Times New Roman" panose="02020603050405020304" pitchFamily="18" charset="0"/>
                <a:cs typeface="Times New Roman" panose="02020603050405020304" pitchFamily="18" charset="0"/>
              </a:rPr>
              <a:t>This dataset is a collection of essays written by students along with corresponding scores assigned by human raters.</a:t>
            </a:r>
          </a:p>
          <a:p>
            <a:pPr algn="just"/>
            <a:r>
              <a:rPr lang="en-US" sz="1700" dirty="0">
                <a:solidFill>
                  <a:schemeClr val="tx1"/>
                </a:solidFill>
                <a:latin typeface="Times New Roman" panose="02020603050405020304" pitchFamily="18" charset="0"/>
                <a:cs typeface="Times New Roman" panose="02020603050405020304" pitchFamily="18" charset="0"/>
              </a:rPr>
              <a:t>Dataset contains 28 features in total. Key features of the dataset are as follows:</a:t>
            </a:r>
          </a:p>
          <a:p>
            <a:pPr lvl="2" algn="just">
              <a:buFontTx/>
              <a:buChar char="-"/>
            </a:pPr>
            <a:r>
              <a:rPr lang="en-US" sz="1700" dirty="0">
                <a:solidFill>
                  <a:schemeClr val="tx1"/>
                </a:solidFill>
                <a:latin typeface="Times New Roman" panose="02020603050405020304" pitchFamily="18" charset="0"/>
                <a:cs typeface="Times New Roman" panose="02020603050405020304" pitchFamily="18" charset="0"/>
              </a:rPr>
              <a:t>essay_id: Unique identifier for each essay</a:t>
            </a:r>
          </a:p>
          <a:p>
            <a:pPr lvl="2" algn="just">
              <a:buFontTx/>
              <a:buChar char="-"/>
            </a:pPr>
            <a:r>
              <a:rPr lang="en-US" sz="1700" dirty="0">
                <a:solidFill>
                  <a:schemeClr val="tx1"/>
                </a:solidFill>
                <a:latin typeface="Times New Roman" panose="02020603050405020304" pitchFamily="18" charset="0"/>
                <a:cs typeface="Times New Roman" panose="02020603050405020304" pitchFamily="18" charset="0"/>
              </a:rPr>
              <a:t>topic: Topic Identifier</a:t>
            </a:r>
          </a:p>
          <a:p>
            <a:pPr lvl="2" algn="just">
              <a:buFontTx/>
              <a:buChar char="-"/>
            </a:pPr>
            <a:r>
              <a:rPr lang="en-US" sz="1700" dirty="0">
                <a:solidFill>
                  <a:schemeClr val="tx1"/>
                </a:solidFill>
                <a:latin typeface="Times New Roman" panose="02020603050405020304" pitchFamily="18" charset="0"/>
                <a:cs typeface="Times New Roman" panose="02020603050405020304" pitchFamily="18" charset="0"/>
              </a:rPr>
              <a:t>essay: Text of the essay </a:t>
            </a:r>
          </a:p>
          <a:p>
            <a:pPr lvl="2" algn="just">
              <a:buFontTx/>
              <a:buChar char="-"/>
            </a:pPr>
            <a:r>
              <a:rPr lang="en-US" sz="1700" dirty="0">
                <a:solidFill>
                  <a:schemeClr val="tx1"/>
                </a:solidFill>
                <a:latin typeface="Times New Roman" panose="02020603050405020304" pitchFamily="18" charset="0"/>
                <a:cs typeface="Times New Roman" panose="02020603050405020304" pitchFamily="18" charset="0"/>
              </a:rPr>
              <a:t>rater1_domain1, rater2_domain1, rater3_domain1: Scores assigned by human raters for domain 1.</a:t>
            </a:r>
          </a:p>
          <a:p>
            <a:pPr lvl="2" algn="just">
              <a:buFontTx/>
              <a:buChar char="-"/>
            </a:pPr>
            <a:r>
              <a:rPr lang="en-US" sz="1700" dirty="0">
                <a:solidFill>
                  <a:schemeClr val="tx1"/>
                </a:solidFill>
                <a:latin typeface="Times New Roman" panose="02020603050405020304" pitchFamily="18" charset="0"/>
                <a:cs typeface="Times New Roman" panose="02020603050405020304" pitchFamily="18" charset="0"/>
              </a:rPr>
              <a:t>rater1_domain2, rater2_domain2: Scores assigned by human raters for domain 2.</a:t>
            </a:r>
          </a:p>
          <a:p>
            <a:pPr lvl="2" algn="just">
              <a:buFontTx/>
              <a:buChar char="-"/>
            </a:pPr>
            <a:r>
              <a:rPr lang="en-US" sz="1700" dirty="0">
                <a:solidFill>
                  <a:schemeClr val="tx1"/>
                </a:solidFill>
                <a:latin typeface="Times New Roman" panose="02020603050405020304" pitchFamily="18" charset="0"/>
                <a:cs typeface="Times New Roman" panose="02020603050405020304" pitchFamily="18" charset="0"/>
              </a:rPr>
              <a:t>target_score: Target score based on the essay topic.</a:t>
            </a:r>
          </a:p>
          <a:p>
            <a:pPr lvl="2" algn="just">
              <a:buFontTx/>
              <a:buChar char="-"/>
            </a:pPr>
            <a:endParaRPr lang="en-US" sz="1700" dirty="0">
              <a:solidFill>
                <a:schemeClr val="tx1"/>
              </a:solidFill>
              <a:latin typeface="Times New Roman" panose="02020603050405020304" pitchFamily="18" charset="0"/>
              <a:cs typeface="Times New Roman" panose="02020603050405020304" pitchFamily="18" charset="0"/>
            </a:endParaRPr>
          </a:p>
          <a:p>
            <a:pPr marL="0" indent="-91439">
              <a:buNone/>
            </a:pPr>
            <a:r>
              <a:rPr lang="en-US" sz="1700" b="1" dirty="0">
                <a:solidFill>
                  <a:schemeClr val="tx1"/>
                </a:solidFill>
                <a:latin typeface="Times New Roman" panose="02020603050405020304" pitchFamily="18" charset="0"/>
                <a:cs typeface="Times New Roman" panose="02020603050405020304" pitchFamily="18" charset="0"/>
              </a:rPr>
              <a:t>Reference</a:t>
            </a:r>
            <a:r>
              <a:rPr lang="en-US" sz="1700" dirty="0">
                <a:solidFill>
                  <a:schemeClr val="tx1"/>
                </a:solidFill>
                <a:latin typeface="Times New Roman" panose="02020603050405020304" pitchFamily="18" charset="0"/>
                <a:cs typeface="Times New Roman" panose="02020603050405020304" pitchFamily="18" charset="0"/>
              </a:rPr>
              <a:t>: https://osf.io/9fdrw/ </a:t>
            </a:r>
          </a:p>
          <a:p>
            <a:pPr lvl="2" algn="just">
              <a:buFontTx/>
              <a:buChar char="-"/>
            </a:pPr>
            <a:endParaRPr lang="en-US" sz="1700" dirty="0">
              <a:solidFill>
                <a:schemeClr val="tx1"/>
              </a:solidFill>
              <a:latin typeface="Times New Roman" panose="02020603050405020304" pitchFamily="18" charset="0"/>
              <a:cs typeface="Times New Roman" panose="02020603050405020304" pitchFamily="18" charset="0"/>
            </a:endParaRPr>
          </a:p>
          <a:p>
            <a:pPr lvl="2" algn="just">
              <a:buFontTx/>
              <a:buChar char="-"/>
            </a:pPr>
            <a:endParaRPr lang="en-US" sz="1700"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US" sz="1700" dirty="0">
              <a:solidFill>
                <a:schemeClr val="tx1"/>
              </a:solidFill>
            </a:endParaRPr>
          </a:p>
        </p:txBody>
      </p:sp>
      <p:pic>
        <p:nvPicPr>
          <p:cNvPr id="4" name="Picture 3">
            <a:extLst>
              <a:ext uri="{FF2B5EF4-FFF2-40B4-BE49-F238E27FC236}">
                <a16:creationId xmlns:a16="http://schemas.microsoft.com/office/drawing/2014/main" id="{93A9520C-5E5D-4F50-974D-F553F47C4C03}"/>
              </a:ext>
            </a:extLst>
          </p:cNvPr>
          <p:cNvPicPr>
            <a:picLocks noChangeAspect="1"/>
          </p:cNvPicPr>
          <p:nvPr/>
        </p:nvPicPr>
        <p:blipFill>
          <a:blip r:embed="rId2"/>
          <a:stretch>
            <a:fillRect/>
          </a:stretch>
        </p:blipFill>
        <p:spPr>
          <a:xfrm>
            <a:off x="231962" y="6016749"/>
            <a:ext cx="1599045" cy="685305"/>
          </a:xfrm>
          <a:prstGeom prst="rect">
            <a:avLst/>
          </a:prstGeom>
        </p:spPr>
      </p:pic>
      <p:pic>
        <p:nvPicPr>
          <p:cNvPr id="5" name="Picture 4">
            <a:extLst>
              <a:ext uri="{FF2B5EF4-FFF2-40B4-BE49-F238E27FC236}">
                <a16:creationId xmlns:a16="http://schemas.microsoft.com/office/drawing/2014/main" id="{148410E6-FEBF-4FA3-8374-9B547128D133}"/>
              </a:ext>
            </a:extLst>
          </p:cNvPr>
          <p:cNvPicPr>
            <a:picLocks noChangeAspect="1"/>
          </p:cNvPicPr>
          <p:nvPr/>
        </p:nvPicPr>
        <p:blipFill>
          <a:blip r:embed="rId3"/>
          <a:stretch>
            <a:fillRect/>
          </a:stretch>
        </p:blipFill>
        <p:spPr>
          <a:xfrm>
            <a:off x="9589571" y="6120029"/>
            <a:ext cx="2358689" cy="113868"/>
          </a:xfrm>
          <a:prstGeom prst="rect">
            <a:avLst/>
          </a:prstGeom>
        </p:spPr>
      </p:pic>
    </p:spTree>
    <p:extLst>
      <p:ext uri="{BB962C8B-B14F-4D97-AF65-F5344CB8AC3E}">
        <p14:creationId xmlns:p14="http://schemas.microsoft.com/office/powerpoint/2010/main" val="2208036167"/>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Custom 1">
      <a:majorFont>
        <a:latin typeface="Times New Roman"/>
        <a:ea typeface="Calibri"/>
        <a:cs typeface="Calibri"/>
      </a:majorFont>
      <a:minorFont>
        <a:latin typeface="Times New Roman"/>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1131</TotalTime>
  <Words>1679</Words>
  <Application>Microsoft Macintosh PowerPoint</Application>
  <PresentationFormat>Widescreen</PresentationFormat>
  <Paragraphs>205</Paragraphs>
  <Slides>28</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Calibri Light</vt:lpstr>
      <vt:lpstr>Helvetica Neue</vt:lpstr>
      <vt:lpstr>Times New Roman</vt:lpstr>
      <vt:lpstr>Wingdings</vt:lpstr>
      <vt:lpstr>Office Theme</vt:lpstr>
      <vt:lpstr>PowerPoint Presentation</vt:lpstr>
      <vt:lpstr>PowerPoint Presentation</vt:lpstr>
      <vt:lpstr>Agenda</vt:lpstr>
      <vt:lpstr>Motivation</vt:lpstr>
      <vt:lpstr>Background</vt:lpstr>
      <vt:lpstr>Problem Statement</vt:lpstr>
      <vt:lpstr>Literature Survey</vt:lpstr>
      <vt:lpstr>Objectives:</vt:lpstr>
      <vt:lpstr>Dataset</vt:lpstr>
      <vt:lpstr>Data Preprocessing</vt:lpstr>
      <vt:lpstr>Exploratory Data Analysis</vt:lpstr>
      <vt:lpstr>Exploratory Data Analysis</vt:lpstr>
      <vt:lpstr>Exploratory Data Analysis</vt:lpstr>
      <vt:lpstr>Exploratory Data Analysis</vt:lpstr>
      <vt:lpstr>Exploratory Data Analysis</vt:lpstr>
      <vt:lpstr>Research Design</vt:lpstr>
      <vt:lpstr>Model Architecture</vt:lpstr>
      <vt:lpstr>Model Training and Evaluation</vt:lpstr>
      <vt:lpstr>PowerPoint Presentation</vt:lpstr>
      <vt:lpstr>Data Visualization</vt:lpstr>
      <vt:lpstr>PowerPoint Presentation</vt:lpstr>
      <vt:lpstr>PowerPoint Presentation</vt:lpstr>
      <vt:lpstr>PowerPoint Presentation</vt:lpstr>
      <vt:lpstr>Test Accuracy</vt:lpstr>
      <vt:lpstr>Results Analysis</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Kommula, Bhanu Prasad</cp:lastModifiedBy>
  <cp:revision>54</cp:revision>
  <dcterms:modified xsi:type="dcterms:W3CDTF">2024-04-29T17:54:43Z</dcterms:modified>
</cp:coreProperties>
</file>